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8" r:id="rId4"/>
    <p:sldId id="309" r:id="rId6"/>
    <p:sldId id="260" r:id="rId7"/>
    <p:sldId id="259" r:id="rId8"/>
    <p:sldId id="257" r:id="rId9"/>
    <p:sldId id="261" r:id="rId10"/>
    <p:sldId id="263" r:id="rId11"/>
    <p:sldId id="264" r:id="rId12"/>
    <p:sldId id="268" r:id="rId13"/>
    <p:sldId id="265" r:id="rId14"/>
    <p:sldId id="266" r:id="rId15"/>
    <p:sldId id="292" r:id="rId16"/>
    <p:sldId id="270" r:id="rId17"/>
    <p:sldId id="271" r:id="rId18"/>
    <p:sldId id="272" r:id="rId19"/>
    <p:sldId id="274" r:id="rId20"/>
    <p:sldId id="276" r:id="rId21"/>
    <p:sldId id="275" r:id="rId22"/>
    <p:sldId id="277" r:id="rId23"/>
    <p:sldId id="278" r:id="rId24"/>
    <p:sldId id="279" r:id="rId25"/>
    <p:sldId id="280" r:id="rId26"/>
    <p:sldId id="281" r:id="rId27"/>
    <p:sldId id="283" r:id="rId28"/>
    <p:sldId id="288" r:id="rId29"/>
    <p:sldId id="285" r:id="rId30"/>
    <p:sldId id="286" r:id="rId31"/>
    <p:sldId id="284" r:id="rId32"/>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0"/>
        <p:guide pos="386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gs" Target="tags/tag94.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当代物理学基本思路：还原论</a:t>
            </a:r>
            <a:endParaRPr lang="zh-CN" altLang="en-US"/>
          </a:p>
          <a:p>
            <a:r>
              <a:rPr lang="zh-CN" altLang="en-US"/>
              <a:t>当代物理学还原论集大成者：标准物理模型，模型中费米子和玻色子，费米子是世界基本粒子，玻色子为相互作用力传递粒子，光子是电磁力的传递粒子。</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8.webp"/></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7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9.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5.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7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第二周</a:t>
            </a:r>
            <a:r>
              <a:rPr lang="en-US" altLang="zh-CN"/>
              <a:t>fNIRS</a:t>
            </a:r>
            <a:r>
              <a:rPr lang="zh-CN" altLang="en-US"/>
              <a:t>学习汇报</a:t>
            </a:r>
            <a:endParaRPr lang="zh-CN" altLang="en-US"/>
          </a:p>
        </p:txBody>
      </p:sp>
      <p:sp>
        <p:nvSpPr>
          <p:cNvPr id="3" name="副标题 2"/>
          <p:cNvSpPr>
            <a:spLocks noGrp="1"/>
          </p:cNvSpPr>
          <p:nvPr>
            <p:ph type="subTitle" idx="1"/>
            <p:custDataLst>
              <p:tags r:id="rId2"/>
            </p:custDataLst>
          </p:nvPr>
        </p:nvSpPr>
        <p:spPr>
          <a:xfrm>
            <a:off x="1198880" y="4058920"/>
            <a:ext cx="9799320" cy="816610"/>
          </a:xfrm>
        </p:spPr>
        <p:txBody>
          <a:bodyPr/>
          <a:p>
            <a:pPr algn="r"/>
            <a:r>
              <a:rPr lang="zh-CN" altLang="en-US"/>
              <a:t>汇报人：周斌</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光的吸收（血红蛋白的倍频与合频）</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803275" y="2045970"/>
            <a:ext cx="10968990" cy="3329305"/>
          </a:xfrm>
        </p:spPr>
        <p:txBody>
          <a:bodyPr/>
          <a:p>
            <a:r>
              <a:rPr lang="zh-CN" altLang="en-US" dirty="0">
                <a:solidFill>
                  <a:schemeClr val="tx1"/>
                </a:solidFill>
                <a:latin typeface="+mn-ea"/>
                <a:cs typeface="Arial" panose="020B0604020202020204" pitchFamily="34" charset="0"/>
                <a:sym typeface="等线" panose="02010600030101010101" charset="-122"/>
              </a:rPr>
              <a:t>生物体主要分子结构：含氢基团（C-H、N-H、O-H、</a:t>
            </a:r>
            <a:r>
              <a:rPr lang="zh-CN" altLang="en-US" dirty="0">
                <a:solidFill>
                  <a:schemeClr val="tx1"/>
                </a:solidFill>
                <a:latin typeface="+mn-ea"/>
                <a:cs typeface="Arial" panose="020B0604020202020204" pitchFamily="34" charset="0"/>
                <a:sym typeface="+mn-ea"/>
              </a:rPr>
              <a:t>H</a:t>
            </a:r>
            <a:r>
              <a:rPr lang="zh-CN" altLang="en-US" baseline="-25000" dirty="0">
                <a:solidFill>
                  <a:schemeClr val="tx1"/>
                </a:solidFill>
                <a:latin typeface="+mn-ea"/>
                <a:cs typeface="Arial" panose="020B0604020202020204" pitchFamily="34" charset="0"/>
                <a:sym typeface="+mn-ea"/>
              </a:rPr>
              <a:t>2</a:t>
            </a:r>
            <a:r>
              <a:rPr lang="zh-CN" altLang="en-US" dirty="0">
                <a:solidFill>
                  <a:schemeClr val="tx1"/>
                </a:solidFill>
                <a:latin typeface="+mn-ea"/>
                <a:cs typeface="Arial" panose="020B0604020202020204" pitchFamily="34" charset="0"/>
                <a:sym typeface="+mn-ea"/>
              </a:rPr>
              <a:t>O）的倍频与合频振动的特征频率范围在</a:t>
            </a:r>
            <a:r>
              <a:rPr lang="zh-CN" altLang="en-US" dirty="0">
                <a:solidFill>
                  <a:srgbClr val="FF0000"/>
                </a:solidFill>
                <a:latin typeface="+mn-ea"/>
                <a:cs typeface="Arial" panose="020B0604020202020204" pitchFamily="34" charset="0"/>
                <a:sym typeface="+mn-ea"/>
              </a:rPr>
              <a:t>1</a:t>
            </a:r>
            <a:r>
              <a:rPr lang="en-US" altLang="zh-CN" dirty="0">
                <a:solidFill>
                  <a:srgbClr val="FF0000"/>
                </a:solidFill>
                <a:latin typeface="+mn-ea"/>
                <a:cs typeface="Arial" panose="020B0604020202020204" pitchFamily="34" charset="0"/>
                <a:sym typeface="+mn-ea"/>
              </a:rPr>
              <a:t>3</a:t>
            </a:r>
            <a:r>
              <a:rPr lang="zh-CN" altLang="en-US" dirty="0">
                <a:solidFill>
                  <a:srgbClr val="FF0000"/>
                </a:solidFill>
                <a:latin typeface="+mn-ea"/>
                <a:cs typeface="Arial" panose="020B0604020202020204" pitchFamily="34" charset="0"/>
                <a:sym typeface="+mn-ea"/>
              </a:rPr>
              <a:t>500</a:t>
            </a:r>
            <a:r>
              <a:rPr lang="zh-CN" altLang="en-US" dirty="0">
                <a:solidFill>
                  <a:srgbClr val="FF0000"/>
                </a:solidFill>
                <a:latin typeface="+mn-ea"/>
                <a:sym typeface="+mn-ea"/>
              </a:rPr>
              <a:t>—</a:t>
            </a:r>
            <a:r>
              <a:rPr lang="zh-CN" altLang="en-US" dirty="0">
                <a:solidFill>
                  <a:srgbClr val="FF0000"/>
                </a:solidFill>
                <a:latin typeface="+mn-ea"/>
                <a:cs typeface="Arial" panose="020B0604020202020204" pitchFamily="34" charset="0"/>
                <a:sym typeface="+mn-ea"/>
              </a:rPr>
              <a:t>4000cm</a:t>
            </a:r>
            <a:r>
              <a:rPr lang="zh-CN" altLang="en-US" baseline="30000" dirty="0">
                <a:solidFill>
                  <a:srgbClr val="FF0000"/>
                </a:solidFill>
                <a:latin typeface="+mn-ea"/>
                <a:cs typeface="Arial" panose="020B0604020202020204" pitchFamily="34" charset="0"/>
                <a:sym typeface="+mn-ea"/>
              </a:rPr>
              <a:t>-1</a:t>
            </a:r>
            <a:r>
              <a:rPr lang="zh-CN" altLang="en-US" dirty="0">
                <a:solidFill>
                  <a:schemeClr val="tx1"/>
                </a:solidFill>
                <a:latin typeface="+mn-ea"/>
                <a:cs typeface="Arial" panose="020B0604020202020204" pitchFamily="34" charset="0"/>
                <a:sym typeface="+mn-ea"/>
              </a:rPr>
              <a:t> 。</a:t>
            </a:r>
            <a:endParaRPr lang="zh-CN" altLang="en-US" dirty="0">
              <a:solidFill>
                <a:schemeClr val="tx1"/>
              </a:solidFill>
              <a:latin typeface="+mn-ea"/>
              <a:cs typeface="Arial" panose="020B0604020202020204" pitchFamily="34" charset="0"/>
              <a:sym typeface="+mn-ea"/>
            </a:endParaRPr>
          </a:p>
          <a:p>
            <a:endParaRPr lang="zh-CN" altLang="en-US">
              <a:solidFill>
                <a:schemeClr val="tx1"/>
              </a:solidFill>
            </a:endParaRPr>
          </a:p>
          <a:p>
            <a:r>
              <a:rPr lang="zh-CN" altLang="en-US" dirty="0">
                <a:solidFill>
                  <a:schemeClr val="tx1"/>
                </a:solidFill>
                <a:latin typeface="+mn-ea"/>
                <a:sym typeface="+mn-ea"/>
              </a:rPr>
              <a:t>近红外光的光谱区波长范围是650—2500nm，频率范围是</a:t>
            </a:r>
            <a:r>
              <a:rPr lang="en-US" altLang="zh-CN" dirty="0">
                <a:solidFill>
                  <a:srgbClr val="FF0000"/>
                </a:solidFill>
                <a:latin typeface="+mn-ea"/>
                <a:sym typeface="+mn-ea"/>
              </a:rPr>
              <a:t>13000</a:t>
            </a:r>
            <a:r>
              <a:rPr lang="zh-CN" altLang="en-US" dirty="0">
                <a:solidFill>
                  <a:srgbClr val="FF0000"/>
                </a:solidFill>
                <a:latin typeface="+mn-ea"/>
                <a:sym typeface="+mn-ea"/>
              </a:rPr>
              <a:t>—</a:t>
            </a:r>
            <a:r>
              <a:rPr lang="en-US" altLang="zh-CN" dirty="0">
                <a:solidFill>
                  <a:srgbClr val="FF0000"/>
                </a:solidFill>
                <a:latin typeface="+mn-ea"/>
                <a:sym typeface="+mn-ea"/>
              </a:rPr>
              <a:t>4000cm</a:t>
            </a:r>
            <a:r>
              <a:rPr lang="en-US" altLang="zh-CN" baseline="30000" dirty="0">
                <a:solidFill>
                  <a:srgbClr val="FF0000"/>
                </a:solidFill>
                <a:latin typeface="+mn-ea"/>
                <a:sym typeface="+mn-ea"/>
              </a:rPr>
              <a:t>-1</a:t>
            </a:r>
            <a:r>
              <a:rPr lang="zh-CN" altLang="en-US" dirty="0">
                <a:solidFill>
                  <a:schemeClr val="tx1"/>
                </a:solidFill>
                <a:latin typeface="+mn-ea"/>
                <a:cs typeface="Arial" panose="020B0604020202020204" pitchFamily="34" charset="0"/>
                <a:sym typeface="+mn-ea"/>
              </a:rPr>
              <a:t>。基频信息位于中红外光谱区。</a:t>
            </a:r>
            <a:endParaRPr lang="zh-CN" altLang="en-US" dirty="0">
              <a:solidFill>
                <a:schemeClr val="tx1"/>
              </a:solidFill>
              <a:latin typeface="+mn-ea"/>
              <a:cs typeface="Arial" panose="020B0604020202020204" pitchFamily="34" charset="0"/>
              <a:sym typeface="+mn-ea"/>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光的吸收（光与物质的相互作用）</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内容占位符 3"/>
          <p:cNvPicPr>
            <a:picLocks noChangeAspect="1"/>
          </p:cNvPicPr>
          <p:nvPr>
            <p:ph idx="1"/>
          </p:nvPr>
        </p:nvPicPr>
        <p:blipFill>
          <a:blip r:embed="rId1"/>
          <a:stretch>
            <a:fillRect/>
          </a:stretch>
        </p:blipFill>
        <p:spPr>
          <a:xfrm>
            <a:off x="843280" y="1446530"/>
            <a:ext cx="7047230" cy="4759325"/>
          </a:xfrm>
          <a:prstGeom prst="rect">
            <a:avLst/>
          </a:prstGeom>
        </p:spPr>
      </p:pic>
      <p:sp>
        <p:nvSpPr>
          <p:cNvPr id="5" name="文本框 4"/>
          <p:cNvSpPr txBox="1"/>
          <p:nvPr/>
        </p:nvSpPr>
        <p:spPr>
          <a:xfrm>
            <a:off x="8410575" y="2019300"/>
            <a:ext cx="3608705" cy="2999740"/>
          </a:xfrm>
          <a:prstGeom prst="rect">
            <a:avLst/>
          </a:prstGeom>
          <a:noFill/>
        </p:spPr>
        <p:txBody>
          <a:bodyPr wrap="square" rtlCol="0">
            <a:spAutoFit/>
          </a:bodyPr>
          <a:p>
            <a:pPr>
              <a:lnSpc>
                <a:spcPct val="150000"/>
              </a:lnSpc>
            </a:pPr>
            <a:r>
              <a:rPr lang="zh-CN" altLang="en-US"/>
              <a:t>因此我们需要保证光子的吸收率不能太高，此时需要将基团的倍频增加。近红外光波长相比中红外更短，散射更少，吸收更多。</a:t>
            </a:r>
            <a:endParaRPr lang="zh-CN" altLang="en-US"/>
          </a:p>
          <a:p>
            <a:pPr>
              <a:lnSpc>
                <a:spcPct val="150000"/>
              </a:lnSpc>
            </a:pPr>
            <a:endParaRPr lang="zh-CN" altLang="en-US"/>
          </a:p>
          <a:p>
            <a:pPr>
              <a:lnSpc>
                <a:spcPct val="150000"/>
              </a:lnSpc>
            </a:pPr>
            <a:r>
              <a:rPr lang="zh-CN" altLang="en-US"/>
              <a:t>思考：</a:t>
            </a:r>
            <a:r>
              <a:rPr lang="en-US" altLang="zh-CN"/>
              <a:t>fNIRS</a:t>
            </a:r>
            <a:r>
              <a:rPr lang="zh-CN" altLang="en-US"/>
              <a:t>为什么不用漫反射光谱分析？</a:t>
            </a:r>
            <a:r>
              <a:rPr lang="en-US" altLang="zh-CN"/>
              <a:t>——</a:t>
            </a:r>
            <a:r>
              <a:rPr lang="zh-CN" altLang="en-US"/>
              <a:t>保证深度</a:t>
            </a:r>
            <a:endParaRPr lang="zh-CN" alt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82395" y="1504950"/>
            <a:ext cx="9556750" cy="3195955"/>
          </a:xfrm>
          <a:prstGeom prst="rect">
            <a:avLst/>
          </a:prstGeom>
        </p:spPr>
      </p:pic>
      <p:sp>
        <p:nvSpPr>
          <p:cNvPr id="3" name="矩形 2"/>
          <p:cNvSpPr/>
          <p:nvPr/>
        </p:nvSpPr>
        <p:spPr>
          <a:xfrm>
            <a:off x="1406525" y="4070985"/>
            <a:ext cx="9629775" cy="4762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光谱分析与</a:t>
            </a:r>
            <a:r>
              <a:rPr lang="en-US" altLang="zh-CN"/>
              <a:t>fNIRS</a:t>
            </a:r>
            <a:r>
              <a:rPr lang="zh-CN" altLang="en-US"/>
              <a:t>联系与区别</a:t>
            </a:r>
            <a:endParaRPr lang="zh-CN" altLang="en-US"/>
          </a:p>
        </p:txBody>
      </p:sp>
      <p:sp>
        <p:nvSpPr>
          <p:cNvPr id="3" name="内容占位符 2"/>
          <p:cNvSpPr>
            <a:spLocks noGrp="1"/>
          </p:cNvSpPr>
          <p:nvPr>
            <p:ph idx="1"/>
          </p:nvPr>
        </p:nvSpPr>
        <p:spPr>
          <a:xfrm>
            <a:off x="608330" y="1365885"/>
            <a:ext cx="10968990" cy="3993515"/>
          </a:xfrm>
        </p:spPr>
        <p:txBody>
          <a:bodyPr/>
          <a:p>
            <a:r>
              <a:rPr lang="zh-CN" altLang="en-US"/>
              <a:t>联系部分</a:t>
            </a:r>
            <a:endParaRPr lang="zh-CN" altLang="en-US"/>
          </a:p>
          <a:p>
            <a:pPr lvl="1"/>
            <a:r>
              <a:rPr lang="zh-CN" altLang="en-US"/>
              <a:t>底层逻辑相同，均是基于光的吸收和反射讨论样本成分与浓度。</a:t>
            </a:r>
            <a:endParaRPr lang="zh-CN" altLang="en-US"/>
          </a:p>
          <a:p>
            <a:pPr lvl="0"/>
            <a:r>
              <a:rPr lang="zh-CN" altLang="en-US"/>
              <a:t>区别</a:t>
            </a:r>
            <a:endParaRPr lang="zh-CN" altLang="en-US"/>
          </a:p>
          <a:p>
            <a:pPr lvl="1"/>
            <a:r>
              <a:rPr lang="en-US" altLang="zh-CN"/>
              <a:t>fNIRS</a:t>
            </a:r>
            <a:r>
              <a:rPr lang="zh-CN" altLang="en-US"/>
              <a:t>是光谱分析的应用，不同于光谱分析的要求光谱的多元性和连续性，</a:t>
            </a:r>
            <a:r>
              <a:rPr lang="en-US" altLang="zh-CN"/>
              <a:t>fNIRS</a:t>
            </a:r>
            <a:r>
              <a:rPr lang="zh-CN" altLang="en-US"/>
              <a:t>采用特定波长的光进行特定样本的分析。前者分析过程中对样本成分是未知的，而后者则是已知的。</a:t>
            </a:r>
            <a:endParaRPr lang="zh-CN" altLang="en-US"/>
          </a:p>
          <a:p>
            <a:pPr lvl="1"/>
            <a:endParaRPr lang="zh-CN" altLang="en-US"/>
          </a:p>
          <a:p>
            <a:pPr lvl="0"/>
            <a:r>
              <a:rPr lang="zh-CN" altLang="en-US"/>
              <a:t>综合而言，近红外光谱分析本质上是一种间接测量。因为它测量的基本对象为官能团，而非对分子进行直接测量。我们需要结合官能团的存在，间接推测相应分子成分的存在。</a:t>
            </a:r>
            <a:endParaRPr lang="zh-CN" altLang="en-US"/>
          </a:p>
        </p:txBody>
      </p:sp>
      <p:pic>
        <p:nvPicPr>
          <p:cNvPr id="100" name="图片 99"/>
          <p:cNvPicPr/>
          <p:nvPr/>
        </p:nvPicPr>
        <p:blipFill>
          <a:blip r:embed="rId1"/>
          <a:stretch>
            <a:fillRect/>
          </a:stretch>
        </p:blipFill>
        <p:spPr>
          <a:xfrm>
            <a:off x="2852420" y="4617085"/>
            <a:ext cx="5814695" cy="2303780"/>
          </a:xfrm>
          <a:prstGeom prst="rect">
            <a:avLst/>
          </a:prstGeom>
          <a:noFill/>
          <a:ln w="9525">
            <a:noFill/>
          </a:ln>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设备安装</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490345"/>
            <a:ext cx="10737215" cy="4759325"/>
          </a:xfrm>
        </p:spPr>
        <p:txBody>
          <a:bodyPr/>
          <a:p>
            <a:r>
              <a:rPr lang="en-US" altLang="zh-CN"/>
              <a:t>1</a:t>
            </a:r>
            <a:r>
              <a:rPr lang="zh-CN" altLang="en-US"/>
              <a:t>、拿出设备主机及其配件，确定配件数量</a:t>
            </a:r>
            <a:endParaRPr lang="zh-CN" altLang="en-US"/>
          </a:p>
          <a:p>
            <a:endParaRPr lang="zh-CN" altLang="en-US"/>
          </a:p>
          <a:p>
            <a:endParaRPr lang="zh-CN" altLang="en-US"/>
          </a:p>
        </p:txBody>
      </p:sp>
      <p:pic>
        <p:nvPicPr>
          <p:cNvPr id="6" name="图片 5"/>
          <p:cNvPicPr>
            <a:picLocks noChangeAspect="1"/>
          </p:cNvPicPr>
          <p:nvPr/>
        </p:nvPicPr>
        <p:blipFill>
          <a:blip r:embed="rId1"/>
          <a:stretch>
            <a:fillRect/>
          </a:stretch>
        </p:blipFill>
        <p:spPr>
          <a:xfrm>
            <a:off x="504190" y="2461895"/>
            <a:ext cx="2813685" cy="1416050"/>
          </a:xfrm>
          <a:prstGeom prst="rect">
            <a:avLst/>
          </a:prstGeom>
        </p:spPr>
      </p:pic>
      <p:sp>
        <p:nvSpPr>
          <p:cNvPr id="7" name="文本框 6"/>
          <p:cNvSpPr txBox="1"/>
          <p:nvPr/>
        </p:nvSpPr>
        <p:spPr>
          <a:xfrm>
            <a:off x="252095" y="3926205"/>
            <a:ext cx="3141345" cy="368300"/>
          </a:xfrm>
          <a:prstGeom prst="rect">
            <a:avLst/>
          </a:prstGeom>
          <a:noFill/>
        </p:spPr>
        <p:txBody>
          <a:bodyPr wrap="square" rtlCol="0">
            <a:spAutoFit/>
          </a:bodyPr>
          <a:p>
            <a:pPr algn="ctr"/>
            <a:r>
              <a:rPr lang="en-US" altLang="zh-CN"/>
              <a:t>2</a:t>
            </a:r>
            <a:r>
              <a:rPr lang="zh-CN" altLang="en-US"/>
              <a:t>、安装显示器</a:t>
            </a:r>
            <a:endParaRPr lang="zh-CN" altLang="en-US"/>
          </a:p>
        </p:txBody>
      </p:sp>
      <p:pic>
        <p:nvPicPr>
          <p:cNvPr id="9" name="图片 8"/>
          <p:cNvPicPr>
            <a:picLocks noChangeAspect="1"/>
          </p:cNvPicPr>
          <p:nvPr/>
        </p:nvPicPr>
        <p:blipFill>
          <a:blip r:embed="rId2"/>
          <a:stretch>
            <a:fillRect/>
          </a:stretch>
        </p:blipFill>
        <p:spPr>
          <a:xfrm>
            <a:off x="3464560" y="2461895"/>
            <a:ext cx="2578100" cy="2701290"/>
          </a:xfrm>
          <a:prstGeom prst="rect">
            <a:avLst/>
          </a:prstGeom>
        </p:spPr>
      </p:pic>
      <p:pic>
        <p:nvPicPr>
          <p:cNvPr id="10" name="图片 9"/>
          <p:cNvPicPr>
            <a:picLocks noChangeAspect="1"/>
          </p:cNvPicPr>
          <p:nvPr/>
        </p:nvPicPr>
        <p:blipFill>
          <a:blip r:embed="rId3"/>
          <a:stretch>
            <a:fillRect/>
          </a:stretch>
        </p:blipFill>
        <p:spPr>
          <a:xfrm>
            <a:off x="6554470" y="566420"/>
            <a:ext cx="2595880" cy="2692400"/>
          </a:xfrm>
          <a:prstGeom prst="rect">
            <a:avLst/>
          </a:prstGeom>
        </p:spPr>
      </p:pic>
      <p:sp>
        <p:nvSpPr>
          <p:cNvPr id="11" name="文本框 10"/>
          <p:cNvSpPr txBox="1"/>
          <p:nvPr/>
        </p:nvSpPr>
        <p:spPr>
          <a:xfrm>
            <a:off x="8682990" y="2585720"/>
            <a:ext cx="3112135" cy="368300"/>
          </a:xfrm>
          <a:prstGeom prst="rect">
            <a:avLst/>
          </a:prstGeom>
          <a:noFill/>
        </p:spPr>
        <p:txBody>
          <a:bodyPr wrap="square" rtlCol="0">
            <a:spAutoFit/>
          </a:bodyPr>
          <a:p>
            <a:pPr algn="ctr"/>
            <a:r>
              <a:rPr lang="en-US" altLang="zh-CN"/>
              <a:t>3</a:t>
            </a:r>
            <a:r>
              <a:rPr lang="zh-CN" altLang="en-US"/>
              <a:t>、安装支架</a:t>
            </a:r>
            <a:endParaRPr lang="zh-CN" altLang="en-US"/>
          </a:p>
        </p:txBody>
      </p:sp>
      <p:pic>
        <p:nvPicPr>
          <p:cNvPr id="12" name="图片 11"/>
          <p:cNvPicPr>
            <a:picLocks noChangeAspect="1"/>
          </p:cNvPicPr>
          <p:nvPr/>
        </p:nvPicPr>
        <p:blipFill>
          <a:blip r:embed="rId4"/>
          <a:stretch>
            <a:fillRect/>
          </a:stretch>
        </p:blipFill>
        <p:spPr>
          <a:xfrm>
            <a:off x="9214485" y="566420"/>
            <a:ext cx="2038350" cy="1725295"/>
          </a:xfrm>
          <a:prstGeom prst="rect">
            <a:avLst/>
          </a:prstGeom>
        </p:spPr>
      </p:pic>
      <p:pic>
        <p:nvPicPr>
          <p:cNvPr id="13" name="图片 12"/>
          <p:cNvPicPr>
            <a:picLocks noChangeAspect="1"/>
          </p:cNvPicPr>
          <p:nvPr/>
        </p:nvPicPr>
        <p:blipFill>
          <a:blip r:embed="rId5"/>
          <a:stretch>
            <a:fillRect/>
          </a:stretch>
        </p:blipFill>
        <p:spPr>
          <a:xfrm>
            <a:off x="6554470" y="3613150"/>
            <a:ext cx="1959610" cy="2546985"/>
          </a:xfrm>
          <a:prstGeom prst="rect">
            <a:avLst/>
          </a:prstGeom>
        </p:spPr>
      </p:pic>
      <p:pic>
        <p:nvPicPr>
          <p:cNvPr id="14" name="图片 13"/>
          <p:cNvPicPr>
            <a:picLocks noChangeAspect="1"/>
          </p:cNvPicPr>
          <p:nvPr/>
        </p:nvPicPr>
        <p:blipFill>
          <a:blip r:embed="rId6"/>
          <a:stretch>
            <a:fillRect/>
          </a:stretch>
        </p:blipFill>
        <p:spPr>
          <a:xfrm>
            <a:off x="8514080" y="3613150"/>
            <a:ext cx="1198880" cy="1121410"/>
          </a:xfrm>
          <a:prstGeom prst="rect">
            <a:avLst/>
          </a:prstGeom>
        </p:spPr>
      </p:pic>
      <p:sp>
        <p:nvSpPr>
          <p:cNvPr id="15" name="文本框 14"/>
          <p:cNvSpPr txBox="1"/>
          <p:nvPr/>
        </p:nvSpPr>
        <p:spPr>
          <a:xfrm>
            <a:off x="8571230" y="4842510"/>
            <a:ext cx="3112135" cy="368300"/>
          </a:xfrm>
          <a:prstGeom prst="rect">
            <a:avLst/>
          </a:prstGeom>
          <a:noFill/>
        </p:spPr>
        <p:txBody>
          <a:bodyPr wrap="square" rtlCol="0">
            <a:spAutoFit/>
          </a:bodyPr>
          <a:p>
            <a:pPr algn="ctr"/>
            <a:r>
              <a:rPr lang="en-US" altLang="zh-CN"/>
              <a:t>4</a:t>
            </a:r>
            <a:r>
              <a:rPr lang="zh-CN" altLang="en-US"/>
              <a:t>、安装减重配件</a:t>
            </a:r>
            <a:endParaRPr lang="zh-CN" altLang="en-US"/>
          </a:p>
        </p:txBody>
      </p:sp>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77875" y="818515"/>
            <a:ext cx="2341880" cy="2610485"/>
          </a:xfrm>
          <a:prstGeom prst="rect">
            <a:avLst/>
          </a:prstGeom>
        </p:spPr>
      </p:pic>
      <p:sp>
        <p:nvSpPr>
          <p:cNvPr id="11" name="文本框 10"/>
          <p:cNvSpPr txBox="1"/>
          <p:nvPr/>
        </p:nvSpPr>
        <p:spPr>
          <a:xfrm>
            <a:off x="262890" y="3618230"/>
            <a:ext cx="3112135" cy="368300"/>
          </a:xfrm>
          <a:prstGeom prst="rect">
            <a:avLst/>
          </a:prstGeom>
          <a:noFill/>
        </p:spPr>
        <p:txBody>
          <a:bodyPr wrap="square" rtlCol="0">
            <a:spAutoFit/>
          </a:bodyPr>
          <a:p>
            <a:pPr algn="ctr"/>
            <a:r>
              <a:rPr lang="en-US" altLang="zh-CN"/>
              <a:t>4</a:t>
            </a:r>
            <a:r>
              <a:rPr lang="zh-CN" altLang="en-US"/>
              <a:t>、安装光纤，避免过度弯折</a:t>
            </a:r>
            <a:endParaRPr lang="zh-CN" altLang="en-US"/>
          </a:p>
        </p:txBody>
      </p:sp>
      <p:pic>
        <p:nvPicPr>
          <p:cNvPr id="3" name="图片 2"/>
          <p:cNvPicPr>
            <a:picLocks noChangeAspect="1"/>
          </p:cNvPicPr>
          <p:nvPr/>
        </p:nvPicPr>
        <p:blipFill>
          <a:blip r:embed="rId2"/>
          <a:stretch>
            <a:fillRect/>
          </a:stretch>
        </p:blipFill>
        <p:spPr>
          <a:xfrm>
            <a:off x="4505325" y="802640"/>
            <a:ext cx="3526790" cy="3183890"/>
          </a:xfrm>
          <a:prstGeom prst="rect">
            <a:avLst/>
          </a:prstGeom>
        </p:spPr>
      </p:pic>
      <p:pic>
        <p:nvPicPr>
          <p:cNvPr id="4" name="图片 3"/>
          <p:cNvPicPr>
            <a:picLocks noChangeAspect="1"/>
          </p:cNvPicPr>
          <p:nvPr/>
        </p:nvPicPr>
        <p:blipFill>
          <a:blip r:embed="rId3"/>
          <a:stretch>
            <a:fillRect/>
          </a:stretch>
        </p:blipFill>
        <p:spPr>
          <a:xfrm>
            <a:off x="8032115" y="818515"/>
            <a:ext cx="2035810" cy="1350010"/>
          </a:xfrm>
          <a:prstGeom prst="rect">
            <a:avLst/>
          </a:prstGeom>
        </p:spPr>
      </p:pic>
      <p:sp>
        <p:nvSpPr>
          <p:cNvPr id="5" name="文本框 4"/>
          <p:cNvSpPr txBox="1"/>
          <p:nvPr/>
        </p:nvSpPr>
        <p:spPr>
          <a:xfrm>
            <a:off x="8293735" y="2395220"/>
            <a:ext cx="3112135" cy="645160"/>
          </a:xfrm>
          <a:prstGeom prst="rect">
            <a:avLst/>
          </a:prstGeom>
          <a:noFill/>
        </p:spPr>
        <p:txBody>
          <a:bodyPr wrap="square" rtlCol="0">
            <a:spAutoFit/>
          </a:bodyPr>
          <a:p>
            <a:pPr algn="ctr"/>
            <a:r>
              <a:rPr lang="en-US" altLang="zh-CN"/>
              <a:t>5</a:t>
            </a:r>
            <a:r>
              <a:rPr lang="zh-CN" altLang="en-US"/>
              <a:t>、将减重配件最后一个部分与光纤末端连接</a:t>
            </a:r>
            <a:endParaRPr lang="zh-CN" altLang="en-US"/>
          </a:p>
        </p:txBody>
      </p:sp>
      <p:pic>
        <p:nvPicPr>
          <p:cNvPr id="6" name="图片 5"/>
          <p:cNvPicPr>
            <a:picLocks noChangeAspect="1"/>
          </p:cNvPicPr>
          <p:nvPr/>
        </p:nvPicPr>
        <p:blipFill>
          <a:blip r:embed="rId4"/>
          <a:stretch>
            <a:fillRect/>
          </a:stretch>
        </p:blipFill>
        <p:spPr>
          <a:xfrm>
            <a:off x="520700" y="4382135"/>
            <a:ext cx="3230880" cy="2360295"/>
          </a:xfrm>
          <a:prstGeom prst="rect">
            <a:avLst/>
          </a:prstGeom>
        </p:spPr>
      </p:pic>
      <p:sp>
        <p:nvSpPr>
          <p:cNvPr id="7" name="文本框 6"/>
          <p:cNvSpPr txBox="1"/>
          <p:nvPr/>
        </p:nvSpPr>
        <p:spPr>
          <a:xfrm>
            <a:off x="3751580" y="4976495"/>
            <a:ext cx="1473200" cy="368300"/>
          </a:xfrm>
          <a:prstGeom prst="rect">
            <a:avLst/>
          </a:prstGeom>
          <a:noFill/>
        </p:spPr>
        <p:txBody>
          <a:bodyPr wrap="square" rtlCol="0">
            <a:spAutoFit/>
          </a:bodyPr>
          <a:p>
            <a:pPr algn="ctr"/>
            <a:r>
              <a:rPr lang="en-US" altLang="zh-CN"/>
              <a:t>6</a:t>
            </a:r>
            <a:r>
              <a:rPr lang="zh-CN" altLang="en-US"/>
              <a:t>、安装音响</a:t>
            </a:r>
            <a:endParaRPr lang="zh-CN" altLang="en-US"/>
          </a:p>
        </p:txBody>
      </p:sp>
      <p:pic>
        <p:nvPicPr>
          <p:cNvPr id="8" name="图片 7"/>
          <p:cNvPicPr>
            <a:picLocks noChangeAspect="1"/>
          </p:cNvPicPr>
          <p:nvPr/>
        </p:nvPicPr>
        <p:blipFill>
          <a:blip r:embed="rId5"/>
          <a:stretch>
            <a:fillRect/>
          </a:stretch>
        </p:blipFill>
        <p:spPr>
          <a:xfrm>
            <a:off x="6551295" y="4584065"/>
            <a:ext cx="1903095" cy="1957070"/>
          </a:xfrm>
          <a:prstGeom prst="rect">
            <a:avLst/>
          </a:prstGeom>
        </p:spPr>
      </p:pic>
      <p:sp>
        <p:nvSpPr>
          <p:cNvPr id="9" name="文本框 8"/>
          <p:cNvSpPr txBox="1"/>
          <p:nvPr/>
        </p:nvSpPr>
        <p:spPr>
          <a:xfrm>
            <a:off x="8700770" y="4608195"/>
            <a:ext cx="2931160" cy="922020"/>
          </a:xfrm>
          <a:prstGeom prst="rect">
            <a:avLst/>
          </a:prstGeom>
          <a:noFill/>
        </p:spPr>
        <p:txBody>
          <a:bodyPr wrap="square" rtlCol="0">
            <a:spAutoFit/>
          </a:bodyPr>
          <a:p>
            <a:pPr algn="ctr"/>
            <a:r>
              <a:rPr lang="en-US" altLang="zh-CN"/>
              <a:t>7</a:t>
            </a:r>
            <a:r>
              <a:rPr lang="zh-CN" altLang="en-US"/>
              <a:t>、安装好鼠标键盘以及无线网卡等配件，并连接显示器的</a:t>
            </a:r>
            <a:r>
              <a:rPr lang="en-US" altLang="zh-CN"/>
              <a:t>HDMI</a:t>
            </a:r>
            <a:r>
              <a:rPr lang="zh-CN" altLang="en-US"/>
              <a:t>数据线</a:t>
            </a:r>
            <a:endParaRPr lang="zh-CN" altLang="en-US"/>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设备使用</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719580"/>
            <a:ext cx="10737215" cy="2696210"/>
          </a:xfrm>
        </p:spPr>
        <p:txBody>
          <a:bodyPr/>
          <a:p>
            <a:r>
              <a:rPr lang="zh-CN" altLang="en-US"/>
              <a:t>设备开机：连接电源</a:t>
            </a:r>
            <a:r>
              <a:rPr lang="en-US" altLang="zh-CN"/>
              <a:t>——</a:t>
            </a:r>
            <a:r>
              <a:rPr lang="zh-CN" altLang="en-US"/>
              <a:t>打开主机</a:t>
            </a:r>
            <a:r>
              <a:rPr lang="en-US" altLang="zh-CN"/>
              <a:t>——</a:t>
            </a:r>
            <a:r>
              <a:rPr lang="zh-CN" altLang="en-US"/>
              <a:t>打开显示器</a:t>
            </a:r>
            <a:r>
              <a:rPr lang="en-US" altLang="zh-CN"/>
              <a:t>——</a:t>
            </a:r>
            <a:r>
              <a:rPr lang="zh-CN" altLang="en-US"/>
              <a:t>打开音箱</a:t>
            </a:r>
            <a:r>
              <a:rPr lang="en-US" altLang="zh-CN"/>
              <a:t>——</a:t>
            </a:r>
            <a:r>
              <a:rPr lang="zh-CN" altLang="en-US"/>
              <a:t>调整减重支架</a:t>
            </a:r>
            <a:endParaRPr lang="zh-CN" altLang="en-US"/>
          </a:p>
          <a:p>
            <a:endParaRPr lang="zh-CN" altLang="en-US"/>
          </a:p>
          <a:p>
            <a:r>
              <a:rPr lang="zh-CN" altLang="en-US"/>
              <a:t>关机：先关电脑，再关电源</a:t>
            </a:r>
            <a:endParaRPr lang="zh-CN" altLang="en-US"/>
          </a:p>
          <a:p>
            <a:pPr marL="0" indent="0">
              <a:buNone/>
            </a:pP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en-US" altLang="zh-CN"/>
              <a:t>VFT</a:t>
            </a:r>
            <a:r>
              <a:rPr lang="zh-CN" altLang="en-US"/>
              <a:t>范式流程：</a:t>
            </a:r>
            <a:endParaRPr lang="zh-CN" altLang="en-US"/>
          </a:p>
          <a:p>
            <a:pPr lvl="1"/>
            <a:endParaRPr lang="zh-CN" altLang="en-US"/>
          </a:p>
        </p:txBody>
      </p:sp>
      <p:pic>
        <p:nvPicPr>
          <p:cNvPr id="6" name="图片 5"/>
          <p:cNvPicPr>
            <a:picLocks noChangeAspect="1"/>
          </p:cNvPicPr>
          <p:nvPr/>
        </p:nvPicPr>
        <p:blipFill>
          <a:blip r:embed="rId1"/>
          <a:stretch>
            <a:fillRect/>
          </a:stretch>
        </p:blipFill>
        <p:spPr>
          <a:xfrm>
            <a:off x="803275" y="2157730"/>
            <a:ext cx="9968865" cy="347789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en-US" altLang="zh-CN"/>
              <a:t>fNIRS</a:t>
            </a:r>
            <a:r>
              <a:rPr lang="zh-CN" altLang="en-US"/>
              <a:t>观测区域：</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0"/>
            <a:r>
              <a:rPr lang="zh-CN" altLang="en-US"/>
              <a:t>检查报告内容：</a:t>
            </a:r>
            <a:endParaRPr lang="zh-CN" altLang="en-US"/>
          </a:p>
          <a:p>
            <a:pPr lvl="1"/>
            <a:r>
              <a:rPr lang="zh-CN" altLang="en-US"/>
              <a:t>曲线图</a:t>
            </a:r>
            <a:endParaRPr lang="zh-CN" altLang="en-US"/>
          </a:p>
          <a:p>
            <a:pPr lvl="1"/>
            <a:r>
              <a:rPr lang="zh-CN" altLang="en-US"/>
              <a:t>拓扑图</a:t>
            </a:r>
            <a:endParaRPr lang="zh-CN" altLang="en-US"/>
          </a:p>
          <a:p>
            <a:pPr lvl="1"/>
            <a:r>
              <a:rPr lang="zh-CN" altLang="en-US"/>
              <a:t>指标数值</a:t>
            </a:r>
            <a:endParaRPr lang="zh-CN" altLang="en-US"/>
          </a:p>
          <a:p>
            <a:pPr lvl="1"/>
            <a:r>
              <a:rPr lang="zh-CN" altLang="en-US"/>
              <a:t>检查结果</a:t>
            </a:r>
            <a:endParaRPr lang="zh-CN" altLang="en-US"/>
          </a:p>
        </p:txBody>
      </p:sp>
      <p:pic>
        <p:nvPicPr>
          <p:cNvPr id="4" name="图片 3"/>
          <p:cNvPicPr>
            <a:picLocks noChangeAspect="1"/>
          </p:cNvPicPr>
          <p:nvPr/>
        </p:nvPicPr>
        <p:blipFill>
          <a:blip r:embed="rId1"/>
          <a:stretch>
            <a:fillRect/>
          </a:stretch>
        </p:blipFill>
        <p:spPr>
          <a:xfrm>
            <a:off x="1630045" y="2237105"/>
            <a:ext cx="8931910" cy="194881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a:xfrm>
            <a:off x="608330" y="1490345"/>
            <a:ext cx="10968990" cy="5004435"/>
          </a:xfrm>
        </p:spPr>
        <p:txBody>
          <a:bodyPr/>
          <a:p>
            <a:r>
              <a:rPr lang="zh-CN" altLang="en-US"/>
              <a:t>曲线图</a:t>
            </a:r>
            <a:endParaRPr lang="zh-CN" altLang="en-US"/>
          </a:p>
          <a:p>
            <a:endParaRPr lang="zh-CN" altLang="en-US"/>
          </a:p>
          <a:p>
            <a:endParaRPr lang="zh-CN" altLang="en-US"/>
          </a:p>
          <a:p>
            <a:endParaRPr lang="zh-CN" altLang="en-US"/>
          </a:p>
          <a:p>
            <a:endParaRPr lang="zh-CN" altLang="en-US"/>
          </a:p>
          <a:p>
            <a:endParaRPr lang="zh-CN" altLang="en-US"/>
          </a:p>
          <a:p>
            <a:pPr lvl="1"/>
            <a:r>
              <a:rPr lang="zh-CN" altLang="en-US"/>
              <a:t>各曲线含义</a:t>
            </a:r>
            <a:endParaRPr lang="zh-CN" altLang="en-US"/>
          </a:p>
          <a:p>
            <a:pPr lvl="1"/>
            <a:r>
              <a:rPr lang="zh-CN" altLang="en-US"/>
              <a:t>时间窗口</a:t>
            </a:r>
            <a:endParaRPr lang="zh-CN" altLang="en-US"/>
          </a:p>
          <a:p>
            <a:pPr lvl="1"/>
            <a:r>
              <a:rPr lang="zh-CN" altLang="en-US"/>
              <a:t>横纵坐标含义</a:t>
            </a:r>
            <a:endParaRPr lang="zh-CN" altLang="en-US"/>
          </a:p>
          <a:p>
            <a:pPr lvl="1"/>
            <a:r>
              <a:rPr lang="zh-CN" altLang="en-US"/>
              <a:t>通过曲线图可以了解额叶与颞叶的整体趋势，重点关注额叶部分</a:t>
            </a:r>
            <a:endParaRPr lang="zh-CN" altLang="en-US"/>
          </a:p>
          <a:p>
            <a:pPr marL="457200" lvl="1" indent="0">
              <a:buNone/>
            </a:pPr>
            <a:endParaRPr lang="zh-CN" altLang="en-US"/>
          </a:p>
        </p:txBody>
      </p:sp>
      <p:pic>
        <p:nvPicPr>
          <p:cNvPr id="5" name="图片 4"/>
          <p:cNvPicPr>
            <a:picLocks noChangeAspect="1"/>
          </p:cNvPicPr>
          <p:nvPr/>
        </p:nvPicPr>
        <p:blipFill>
          <a:blip r:embed="rId1"/>
          <a:stretch>
            <a:fillRect/>
          </a:stretch>
        </p:blipFill>
        <p:spPr>
          <a:xfrm>
            <a:off x="1476188" y="2125382"/>
            <a:ext cx="8715375" cy="20193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学习内容</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80085" y="1663700"/>
            <a:ext cx="10582275" cy="4029710"/>
          </a:xfrm>
        </p:spPr>
        <p:txBody>
          <a:bodyPr>
            <a:normAutofit lnSpcReduction="20000"/>
          </a:bodyPr>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光吸收基本原理并从微观层面认识</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fNIRS</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对大脑功能的检测</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fNIRS</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设备使用学习（范式</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设备安装）</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fNIRS</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临床诊断应用指标</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设备使用常见问题</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fNIRS</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补充学习</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zh-CN" altLang="en-US"/>
              <a:t>拓扑图</a:t>
            </a:r>
            <a:endParaRPr lang="zh-CN" altLang="en-US"/>
          </a:p>
          <a:p>
            <a:endParaRPr lang="zh-CN" altLang="en-US"/>
          </a:p>
          <a:p>
            <a:endParaRPr lang="zh-CN" altLang="en-US"/>
          </a:p>
          <a:p>
            <a:endParaRPr lang="zh-CN" altLang="en-US"/>
          </a:p>
          <a:p>
            <a:endParaRPr lang="zh-CN" altLang="en-US"/>
          </a:p>
          <a:p>
            <a:endParaRPr lang="zh-CN" altLang="en-US"/>
          </a:p>
          <a:p>
            <a:pPr lvl="1"/>
            <a:r>
              <a:rPr lang="zh-CN" altLang="en-US"/>
              <a:t>拓扑图解读：横纵坐标、颜色等</a:t>
            </a:r>
            <a:endParaRPr lang="zh-CN" altLang="en-US"/>
          </a:p>
          <a:p>
            <a:pPr lvl="1"/>
            <a:r>
              <a:rPr lang="zh-CN" altLang="en-US"/>
              <a:t>意义：覆盖的大脑区域对组词任务的神经加工强度特点</a:t>
            </a:r>
            <a:endParaRPr lang="zh-CN" altLang="en-US"/>
          </a:p>
          <a:p>
            <a:pPr lvl="1"/>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1557655" y="2064446"/>
            <a:ext cx="8629650" cy="199072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zh-CN" altLang="en-US"/>
              <a:t>重要指标</a:t>
            </a:r>
            <a:endParaRPr lang="zh-CN" altLang="en-US"/>
          </a:p>
          <a:p>
            <a:pPr lvl="1"/>
            <a:r>
              <a:rPr lang="en-US" altLang="zh-CN" sz="1600"/>
              <a:t>S</a:t>
            </a:r>
            <a:r>
              <a:rPr lang="zh-CN" altLang="en-US" sz="1600"/>
              <a:t>积分</a:t>
            </a:r>
            <a:endParaRPr lang="zh-CN" altLang="en-US" sz="1600"/>
          </a:p>
          <a:p>
            <a:pPr lvl="1"/>
            <a:r>
              <a:rPr lang="en-US" altLang="zh-CN" sz="1600"/>
              <a:t>T</a:t>
            </a:r>
            <a:r>
              <a:rPr lang="zh-CN" altLang="en-US" sz="1600"/>
              <a:t>重心</a:t>
            </a:r>
            <a:endParaRPr lang="zh-CN" altLang="en-US" sz="1600"/>
          </a:p>
          <a:p>
            <a:pPr lvl="1"/>
            <a:r>
              <a:rPr lang="en-US" altLang="zh-CN"/>
              <a:t>K</a:t>
            </a:r>
            <a:r>
              <a:rPr lang="zh-CN" altLang="en-US"/>
              <a:t>激活</a:t>
            </a:r>
            <a:endParaRPr lang="zh-CN" altLang="en-US"/>
          </a:p>
          <a:p>
            <a:pPr lvl="1"/>
            <a:r>
              <a:rPr lang="zh-CN" altLang="en-US"/>
              <a:t>均值与峰值</a:t>
            </a:r>
            <a:endParaRPr lang="zh-CN" altLang="en-US"/>
          </a:p>
          <a:p>
            <a:endParaRPr lang="zh-CN" altLang="en-US"/>
          </a:p>
          <a:p>
            <a:endParaRPr lang="zh-CN" altLang="en-US"/>
          </a:p>
          <a:p>
            <a:endParaRPr lang="zh-CN" altLang="en-US"/>
          </a:p>
          <a:p>
            <a:endParaRPr lang="zh-CN" altLang="en-US"/>
          </a:p>
          <a:p>
            <a:pPr lvl="1"/>
            <a:endParaRPr lang="zh-CN" altLang="en-US"/>
          </a:p>
          <a:p>
            <a:pPr marL="457200" lvl="1" indent="0">
              <a:buNone/>
            </a:pPr>
            <a:endParaRPr lang="zh-CN" altLang="en-US"/>
          </a:p>
        </p:txBody>
      </p:sp>
      <p:pic>
        <p:nvPicPr>
          <p:cNvPr id="5" name="图片 4"/>
          <p:cNvPicPr>
            <a:picLocks noChangeAspect="1"/>
          </p:cNvPicPr>
          <p:nvPr/>
        </p:nvPicPr>
        <p:blipFill>
          <a:blip r:embed="rId1"/>
          <a:stretch>
            <a:fillRect/>
          </a:stretch>
        </p:blipFill>
        <p:spPr>
          <a:xfrm>
            <a:off x="4067175" y="3814445"/>
            <a:ext cx="3900805" cy="2435225"/>
          </a:xfrm>
          <a:prstGeom prst="rect">
            <a:avLst/>
          </a:prstGeom>
        </p:spPr>
      </p:pic>
      <p:pic>
        <p:nvPicPr>
          <p:cNvPr id="6" name="图片 5"/>
          <p:cNvPicPr>
            <a:picLocks noChangeAspect="1"/>
          </p:cNvPicPr>
          <p:nvPr/>
        </p:nvPicPr>
        <p:blipFill>
          <a:blip r:embed="rId2"/>
          <a:stretch>
            <a:fillRect/>
          </a:stretch>
        </p:blipFill>
        <p:spPr>
          <a:xfrm>
            <a:off x="4277995" y="1410335"/>
            <a:ext cx="3553460" cy="2204085"/>
          </a:xfrm>
          <a:prstGeom prst="rect">
            <a:avLst/>
          </a:prstGeom>
        </p:spPr>
      </p:pic>
      <p:grpSp>
        <p:nvGrpSpPr>
          <p:cNvPr id="20" name="组合 19"/>
          <p:cNvGrpSpPr/>
          <p:nvPr/>
        </p:nvGrpSpPr>
        <p:grpSpPr>
          <a:xfrm>
            <a:off x="8052435" y="1355725"/>
            <a:ext cx="3834765" cy="2312670"/>
            <a:chOff x="696953" y="2253216"/>
            <a:chExt cx="4902304" cy="3081216"/>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53" y="2253216"/>
              <a:ext cx="4902304" cy="3081216"/>
            </a:xfrm>
            <a:prstGeom prst="rect">
              <a:avLst/>
            </a:prstGeom>
          </p:spPr>
        </p:pic>
        <p:cxnSp>
          <p:nvCxnSpPr>
            <p:cNvPr id="8" name="直接连接符 7"/>
            <p:cNvCxnSpPr/>
            <p:nvPr/>
          </p:nvCxnSpPr>
          <p:spPr>
            <a:xfrm>
              <a:off x="1611983" y="3930977"/>
              <a:ext cx="0" cy="85783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73809" y="3429000"/>
              <a:ext cx="0" cy="127497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611983" y="4066487"/>
              <a:ext cx="161826" cy="15531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a:blip r:embed="rId4"/>
          <a:stretch>
            <a:fillRect/>
          </a:stretch>
        </p:blipFill>
        <p:spPr>
          <a:xfrm>
            <a:off x="8203565" y="3912870"/>
            <a:ext cx="3533140" cy="2807970"/>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zh-CN" altLang="en-US"/>
              <a:t>重要指标</a:t>
            </a:r>
            <a:endParaRPr lang="zh-CN" altLang="en-US"/>
          </a:p>
          <a:p>
            <a:pPr lvl="1"/>
            <a:r>
              <a:rPr lang="en-US" altLang="zh-CN" sz="1600" b="1"/>
              <a:t>S</a:t>
            </a:r>
            <a:r>
              <a:rPr lang="zh-CN" altLang="en-US" sz="1600" b="1"/>
              <a:t>积分</a:t>
            </a:r>
            <a:endParaRPr lang="zh-CN" altLang="en-US" sz="1600" b="1"/>
          </a:p>
          <a:p>
            <a:pPr lvl="1"/>
            <a:r>
              <a:rPr lang="en-US" altLang="zh-CN" sz="1600"/>
              <a:t>T</a:t>
            </a:r>
            <a:r>
              <a:rPr lang="zh-CN" altLang="en-US" sz="1600"/>
              <a:t>重心</a:t>
            </a:r>
            <a:endParaRPr lang="zh-CN" altLang="en-US" sz="1600"/>
          </a:p>
          <a:p>
            <a:pPr lvl="1"/>
            <a:r>
              <a:rPr lang="en-US" altLang="zh-CN"/>
              <a:t>K</a:t>
            </a:r>
            <a:r>
              <a:rPr lang="zh-CN" altLang="en-US"/>
              <a:t>激活</a:t>
            </a:r>
            <a:endParaRPr lang="zh-CN" altLang="en-US"/>
          </a:p>
          <a:p>
            <a:endParaRPr lang="zh-CN" altLang="en-US"/>
          </a:p>
          <a:p>
            <a:endParaRPr lang="zh-CN" altLang="en-US"/>
          </a:p>
          <a:p>
            <a:endParaRPr lang="zh-CN" altLang="en-US"/>
          </a:p>
          <a:p>
            <a:endParaRPr lang="zh-CN" altLang="en-US"/>
          </a:p>
          <a:p>
            <a:pPr lvl="1"/>
            <a:endParaRPr lang="zh-CN" altLang="en-US"/>
          </a:p>
          <a:p>
            <a:pPr marL="457200" lvl="1" indent="0">
              <a:buNone/>
            </a:pPr>
            <a:endParaRPr lang="zh-CN" altLang="en-US"/>
          </a:p>
        </p:txBody>
      </p:sp>
      <p:pic>
        <p:nvPicPr>
          <p:cNvPr id="5" name="图片 4"/>
          <p:cNvPicPr>
            <a:picLocks noChangeAspect="1"/>
          </p:cNvPicPr>
          <p:nvPr/>
        </p:nvPicPr>
        <p:blipFill>
          <a:blip r:embed="rId1"/>
          <a:stretch>
            <a:fillRect/>
          </a:stretch>
        </p:blipFill>
        <p:spPr>
          <a:xfrm>
            <a:off x="358140" y="3493770"/>
            <a:ext cx="4284345" cy="2675255"/>
          </a:xfrm>
          <a:prstGeom prst="rect">
            <a:avLst/>
          </a:prstGeom>
        </p:spPr>
      </p:pic>
      <p:sp>
        <p:nvSpPr>
          <p:cNvPr id="14" name="文本框 13"/>
          <p:cNvSpPr txBox="1"/>
          <p:nvPr/>
        </p:nvSpPr>
        <p:spPr>
          <a:xfrm>
            <a:off x="5208905" y="2789555"/>
            <a:ext cx="6564630" cy="2421890"/>
          </a:xfrm>
          <a:prstGeom prst="rect">
            <a:avLst/>
          </a:prstGeom>
          <a:solidFill>
            <a:schemeClr val="accent1">
              <a:lumMod val="20000"/>
              <a:lumOff val="80000"/>
            </a:schemeClr>
          </a:solidFill>
        </p:spPr>
        <p:txBody>
          <a:bodyPr wrap="square" rtlCol="0">
            <a:noAutofit/>
          </a:bodyPr>
          <a:p>
            <a:pPr>
              <a:lnSpc>
                <a:spcPct val="125000"/>
              </a:lnSpc>
            </a:pPr>
            <a:r>
              <a:rPr lang="zh-CN" altLang="en-US" sz="1600" dirty="0">
                <a:latin typeface="微软雅黑" panose="020B0503020204020204" charset="-122"/>
                <a:ea typeface="微软雅黑" panose="020B0503020204020204" charset="-122"/>
              </a:rPr>
              <a:t>排除影响血流的药物、心血管疾病、脑部结构性病变等因素后，</a:t>
            </a:r>
            <a:r>
              <a:rPr lang="en-US" altLang="zh-CN" sz="1600" dirty="0">
                <a:latin typeface="微软雅黑" panose="020B0503020204020204" charset="-122"/>
                <a:ea typeface="微软雅黑" panose="020B0503020204020204" charset="-122"/>
              </a:rPr>
              <a:t>S</a:t>
            </a:r>
            <a:r>
              <a:rPr lang="zh-CN" altLang="en-US" sz="1600" dirty="0">
                <a:latin typeface="微软雅黑" panose="020B0503020204020204" charset="-122"/>
                <a:ea typeface="微软雅黑" panose="020B0503020204020204" charset="-122"/>
              </a:rPr>
              <a:t>积分代表的是通道或区域的</a:t>
            </a:r>
            <a:r>
              <a:rPr lang="zh-CN" altLang="en-US" sz="1600" dirty="0">
                <a:solidFill>
                  <a:srgbClr val="FF0000"/>
                </a:solidFill>
                <a:latin typeface="微软雅黑" panose="020B0503020204020204" charset="-122"/>
                <a:ea typeface="微软雅黑" panose="020B0503020204020204" charset="-122"/>
              </a:rPr>
              <a:t>脑血流</a:t>
            </a:r>
            <a:r>
              <a:rPr lang="zh-CN" altLang="en-US" sz="1600" dirty="0">
                <a:latin typeface="微软雅黑" panose="020B0503020204020204" charset="-122"/>
                <a:ea typeface="微软雅黑" panose="020B0503020204020204" charset="-122"/>
              </a:rPr>
              <a:t>的</a:t>
            </a:r>
            <a:r>
              <a:rPr lang="zh-CN" altLang="en-US" sz="1600" dirty="0">
                <a:solidFill>
                  <a:srgbClr val="FF0000"/>
                </a:solidFill>
                <a:latin typeface="微软雅黑" panose="020B0503020204020204" charset="-122"/>
                <a:ea typeface="微软雅黑" panose="020B0503020204020204" charset="-122"/>
              </a:rPr>
              <a:t>增加量</a:t>
            </a:r>
            <a:r>
              <a:rPr lang="zh-CN" altLang="en-US" sz="1600" dirty="0">
                <a:latin typeface="微软雅黑" panose="020B0503020204020204" charset="-122"/>
                <a:ea typeface="微软雅黑" panose="020B0503020204020204" charset="-122"/>
              </a:rPr>
              <a:t>，进而可间接反映出加工任务时神经活动响应的强度与持久度。总的来说，</a:t>
            </a:r>
            <a:r>
              <a:rPr lang="en-US" altLang="zh-CN" sz="1600" dirty="0">
                <a:solidFill>
                  <a:srgbClr val="FF0000"/>
                </a:solidFill>
                <a:latin typeface="微软雅黑" panose="020B0503020204020204" charset="-122"/>
                <a:ea typeface="微软雅黑" panose="020B0503020204020204" charset="-122"/>
              </a:rPr>
              <a:t>S</a:t>
            </a:r>
            <a:r>
              <a:rPr lang="zh-CN" altLang="en-US" sz="1600" dirty="0">
                <a:solidFill>
                  <a:srgbClr val="FF0000"/>
                </a:solidFill>
                <a:latin typeface="微软雅黑" panose="020B0503020204020204" charset="-122"/>
                <a:ea typeface="微软雅黑" panose="020B0503020204020204" charset="-122"/>
              </a:rPr>
              <a:t>积分越大，代表受检者加工任务期间其神经活动越强</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a:p>
            <a:pPr>
              <a:lnSpc>
                <a:spcPct val="125000"/>
              </a:lnSpc>
            </a:pPr>
            <a:endParaRPr lang="en-US" altLang="zh-CN" sz="1600" dirty="0">
              <a:latin typeface="微软雅黑" panose="020B0503020204020204" charset="-122"/>
              <a:ea typeface="微软雅黑" panose="020B0503020204020204" charset="-122"/>
            </a:endParaRPr>
          </a:p>
          <a:p>
            <a:pPr>
              <a:lnSpc>
                <a:spcPct val="125000"/>
              </a:lnSpc>
            </a:pPr>
            <a:r>
              <a:rPr lang="zh-CN" altLang="en-US" sz="1600" dirty="0">
                <a:latin typeface="微软雅黑" panose="020B0503020204020204" charset="-122"/>
                <a:ea typeface="微软雅黑" panose="020B0503020204020204" charset="-122"/>
              </a:rPr>
              <a:t>在</a:t>
            </a:r>
            <a:r>
              <a:rPr lang="en-US" altLang="zh-CN" sz="1600" dirty="0">
                <a:latin typeface="微软雅黑" panose="020B0503020204020204" charset="-122"/>
                <a:ea typeface="微软雅黑" panose="020B0503020204020204" charset="-122"/>
              </a:rPr>
              <a:t>VFT</a:t>
            </a:r>
            <a:r>
              <a:rPr lang="zh-CN" altLang="en-US" sz="1600" dirty="0">
                <a:latin typeface="微软雅黑" panose="020B0503020204020204" charset="-122"/>
                <a:ea typeface="微软雅黑" panose="020B0503020204020204" charset="-122"/>
              </a:rPr>
              <a:t>检查中，</a:t>
            </a:r>
            <a:r>
              <a:rPr lang="en-US" altLang="zh-CN" sz="1600" dirty="0">
                <a:solidFill>
                  <a:srgbClr val="FF0000"/>
                </a:solidFill>
                <a:latin typeface="微软雅黑" panose="020B0503020204020204" charset="-122"/>
                <a:ea typeface="微软雅黑" panose="020B0503020204020204" charset="-122"/>
              </a:rPr>
              <a:t>S</a:t>
            </a:r>
            <a:r>
              <a:rPr lang="zh-CN" altLang="en-US" sz="1600" dirty="0">
                <a:solidFill>
                  <a:srgbClr val="FF0000"/>
                </a:solidFill>
                <a:latin typeface="微软雅黑" panose="020B0503020204020204" charset="-122"/>
                <a:ea typeface="微软雅黑" panose="020B0503020204020204" charset="-122"/>
              </a:rPr>
              <a:t>积分是所有量化指标里最重要的一个</a:t>
            </a:r>
            <a:r>
              <a:rPr lang="zh-CN" altLang="en-US" sz="1600" dirty="0">
                <a:latin typeface="微软雅黑" panose="020B0503020204020204" charset="-122"/>
                <a:ea typeface="微软雅黑" panose="020B0503020204020204" charset="-122"/>
              </a:rPr>
              <a:t>，也是报告解读时除了查看波形形态后，首先要看的数据指标。</a:t>
            </a:r>
            <a:endParaRPr lang="zh-CN" altLang="en-US" sz="1600" dirty="0">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zh-CN" altLang="en-US"/>
              <a:t>重要指标</a:t>
            </a:r>
            <a:endParaRPr lang="zh-CN" altLang="en-US"/>
          </a:p>
          <a:p>
            <a:pPr lvl="1"/>
            <a:r>
              <a:rPr lang="en-US" altLang="zh-CN" sz="1600"/>
              <a:t>S</a:t>
            </a:r>
            <a:r>
              <a:rPr lang="zh-CN" altLang="en-US" sz="1600"/>
              <a:t>积分</a:t>
            </a:r>
            <a:endParaRPr lang="zh-CN" altLang="en-US" sz="1600" b="1"/>
          </a:p>
          <a:p>
            <a:pPr lvl="1"/>
            <a:r>
              <a:rPr lang="en-US" altLang="zh-CN" sz="1600" b="1"/>
              <a:t>T</a:t>
            </a:r>
            <a:r>
              <a:rPr lang="zh-CN" altLang="en-US" sz="1600" b="1"/>
              <a:t>重心</a:t>
            </a:r>
            <a:endParaRPr lang="zh-CN" altLang="en-US" sz="1600" b="1"/>
          </a:p>
          <a:p>
            <a:pPr lvl="1"/>
            <a:r>
              <a:rPr lang="en-US" altLang="zh-CN"/>
              <a:t>K</a:t>
            </a:r>
            <a:r>
              <a:rPr lang="zh-CN" altLang="en-US"/>
              <a:t>激活</a:t>
            </a:r>
            <a:endParaRPr lang="zh-CN" altLang="en-US"/>
          </a:p>
          <a:p>
            <a:endParaRPr lang="zh-CN" altLang="en-US"/>
          </a:p>
          <a:p>
            <a:endParaRPr lang="zh-CN" altLang="en-US"/>
          </a:p>
          <a:p>
            <a:endParaRPr lang="zh-CN" altLang="en-US"/>
          </a:p>
          <a:p>
            <a:endParaRPr lang="zh-CN" altLang="en-US"/>
          </a:p>
          <a:p>
            <a:pPr lvl="1"/>
            <a:endParaRPr lang="zh-CN" altLang="en-US"/>
          </a:p>
          <a:p>
            <a:pPr marL="457200" lvl="1" indent="0">
              <a:buNone/>
            </a:pPr>
            <a:endParaRPr lang="zh-CN" altLang="en-US"/>
          </a:p>
        </p:txBody>
      </p:sp>
      <p:sp>
        <p:nvSpPr>
          <p:cNvPr id="14" name="文本框 13"/>
          <p:cNvSpPr txBox="1"/>
          <p:nvPr/>
        </p:nvSpPr>
        <p:spPr>
          <a:xfrm>
            <a:off x="5165725" y="2256155"/>
            <a:ext cx="6575425" cy="3759835"/>
          </a:xfrm>
          <a:prstGeom prst="rect">
            <a:avLst/>
          </a:prstGeom>
          <a:solidFill>
            <a:schemeClr val="accent1">
              <a:lumMod val="20000"/>
              <a:lumOff val="80000"/>
            </a:schemeClr>
          </a:solidFill>
        </p:spPr>
        <p:txBody>
          <a:bodyPr wrap="square" rtlCol="0">
            <a:noAutofit/>
          </a:bodyPr>
          <a:p>
            <a:pPr>
              <a:lnSpc>
                <a:spcPct val="125000"/>
              </a:lnSpc>
            </a:pPr>
            <a:r>
              <a:rPr lang="zh-CN" altLang="en-US" sz="1600" dirty="0">
                <a:latin typeface="微软雅黑" panose="020B0503020204020204" charset="-122"/>
                <a:ea typeface="微软雅黑" panose="020B0503020204020204" charset="-122"/>
                <a:sym typeface="+mn-ea"/>
              </a:rPr>
              <a:t>排除影响血流的药物、心血管疾病、脑部结构性病变等因素后，</a:t>
            </a:r>
            <a:r>
              <a:rPr lang="en-US" altLang="zh-CN" sz="1600" dirty="0">
                <a:latin typeface="微软雅黑" panose="020B0503020204020204" charset="-122"/>
                <a:ea typeface="微软雅黑" panose="020B0503020204020204" charset="-122"/>
                <a:sym typeface="+mn-ea"/>
              </a:rPr>
              <a:t>T</a:t>
            </a:r>
            <a:r>
              <a:rPr lang="zh-CN" altLang="en-US" sz="1600" dirty="0">
                <a:latin typeface="微软雅黑" panose="020B0503020204020204" charset="-122"/>
                <a:ea typeface="微软雅黑" panose="020B0503020204020204" charset="-122"/>
                <a:sym typeface="+mn-ea"/>
              </a:rPr>
              <a:t>重心值代表的是在</a:t>
            </a:r>
            <a:r>
              <a:rPr lang="zh-CN" altLang="en-US" sz="1600" dirty="0">
                <a:solidFill>
                  <a:srgbClr val="FF0000"/>
                </a:solidFill>
                <a:latin typeface="微软雅黑" panose="020B0503020204020204" charset="-122"/>
                <a:ea typeface="微软雅黑" panose="020B0503020204020204" charset="-122"/>
                <a:sym typeface="+mn-ea"/>
              </a:rPr>
              <a:t>整个</a:t>
            </a:r>
            <a:r>
              <a:rPr lang="en-US" altLang="zh-CN" sz="1600" dirty="0">
                <a:solidFill>
                  <a:srgbClr val="FF0000"/>
                </a:solidFill>
                <a:latin typeface="微软雅黑" panose="020B0503020204020204" charset="-122"/>
                <a:ea typeface="微软雅黑" panose="020B0503020204020204" charset="-122"/>
                <a:sym typeface="+mn-ea"/>
              </a:rPr>
              <a:t>0~125s</a:t>
            </a:r>
            <a:r>
              <a:rPr lang="zh-CN" altLang="en-US" sz="1600" dirty="0">
                <a:solidFill>
                  <a:srgbClr val="FF0000"/>
                </a:solidFill>
                <a:latin typeface="微软雅黑" panose="020B0503020204020204" charset="-122"/>
                <a:ea typeface="微软雅黑" panose="020B0503020204020204" charset="-122"/>
                <a:sym typeface="+mn-ea"/>
              </a:rPr>
              <a:t>测查期里，通道或是区域的血流活动强度的时间特点</a:t>
            </a:r>
            <a:r>
              <a:rPr lang="zh-CN" altLang="en-US" sz="1600" dirty="0">
                <a:latin typeface="微软雅黑" panose="020B0503020204020204" charset="-122"/>
                <a:ea typeface="微软雅黑" panose="020B0503020204020204" charset="-122"/>
                <a:sym typeface="+mn-ea"/>
              </a:rPr>
              <a:t>，进而反映的是</a:t>
            </a:r>
            <a:r>
              <a:rPr lang="en-US" altLang="zh-CN" sz="1600" dirty="0">
                <a:latin typeface="微软雅黑" panose="020B0503020204020204" charset="-122"/>
                <a:ea typeface="微软雅黑" panose="020B0503020204020204" charset="-122"/>
                <a:sym typeface="+mn-ea"/>
              </a:rPr>
              <a:t>0~125s</a:t>
            </a:r>
            <a:r>
              <a:rPr lang="zh-CN" altLang="en-US" sz="1600" dirty="0">
                <a:latin typeface="微软雅黑" panose="020B0503020204020204" charset="-122"/>
                <a:ea typeface="微软雅黑" panose="020B0503020204020204" charset="-122"/>
                <a:sym typeface="+mn-ea"/>
              </a:rPr>
              <a:t>测查期里神经反应活动强度的时间特点，以及神经反应活动是否随组词任务的结束而恢复基线。</a:t>
            </a:r>
            <a:endParaRPr lang="en-US" altLang="zh-CN" sz="1600" dirty="0">
              <a:latin typeface="微软雅黑" panose="020B0503020204020204" charset="-122"/>
              <a:ea typeface="微软雅黑" panose="020B0503020204020204" charset="-122"/>
            </a:endParaRPr>
          </a:p>
          <a:p>
            <a:pPr>
              <a:lnSpc>
                <a:spcPct val="125000"/>
              </a:lnSpc>
            </a:pPr>
            <a:endParaRPr lang="en-US" altLang="zh-CN" sz="1600" dirty="0">
              <a:latin typeface="微软雅黑" panose="020B0503020204020204" charset="-122"/>
              <a:ea typeface="微软雅黑" panose="020B0503020204020204" charset="-122"/>
            </a:endParaRPr>
          </a:p>
          <a:p>
            <a:pPr>
              <a:lnSpc>
                <a:spcPct val="125000"/>
              </a:lnSpc>
            </a:pPr>
            <a:r>
              <a:rPr lang="zh-CN" altLang="en-US" sz="1600" dirty="0">
                <a:latin typeface="微软雅黑" panose="020B0503020204020204" charset="-122"/>
                <a:ea typeface="微软雅黑" panose="020B0503020204020204" charset="-122"/>
                <a:sym typeface="+mn-ea"/>
              </a:rPr>
              <a:t>具体而言，如果受检者大脑加工任务时，在组词阶段先很快地产生活动，随即在任务未结束前就已下降恢复基线，那么</a:t>
            </a:r>
            <a:r>
              <a:rPr lang="en-US" altLang="zh-CN" sz="1600" dirty="0">
                <a:latin typeface="微软雅黑" panose="020B0503020204020204" charset="-122"/>
                <a:ea typeface="微软雅黑" panose="020B0503020204020204" charset="-122"/>
                <a:sym typeface="+mn-ea"/>
              </a:rPr>
              <a:t>T</a:t>
            </a:r>
            <a:r>
              <a:rPr lang="zh-CN" altLang="en-US" sz="1600" dirty="0">
                <a:latin typeface="微软雅黑" panose="020B0503020204020204" charset="-122"/>
                <a:ea typeface="微软雅黑" panose="020B0503020204020204" charset="-122"/>
                <a:sym typeface="+mn-ea"/>
              </a:rPr>
              <a:t>重心值会偏前；如果受检者在组词阶段结束后大脑仍然还在剧烈活动，或是组词结束后回到基线然后再次剧烈活动，那么</a:t>
            </a:r>
            <a:r>
              <a:rPr lang="en-US" altLang="zh-CN" sz="1600" dirty="0">
                <a:latin typeface="微软雅黑" panose="020B0503020204020204" charset="-122"/>
                <a:ea typeface="微软雅黑" panose="020B0503020204020204" charset="-122"/>
                <a:sym typeface="+mn-ea"/>
              </a:rPr>
              <a:t>T</a:t>
            </a:r>
            <a:r>
              <a:rPr lang="zh-CN" altLang="en-US" sz="1600" dirty="0">
                <a:latin typeface="微软雅黑" panose="020B0503020204020204" charset="-122"/>
                <a:ea typeface="微软雅黑" panose="020B0503020204020204" charset="-122"/>
                <a:sym typeface="+mn-ea"/>
              </a:rPr>
              <a:t>重心值会偏后。</a:t>
            </a:r>
            <a:endParaRPr lang="en-US" altLang="zh-CN" sz="1600" dirty="0">
              <a:latin typeface="微软雅黑" panose="020B0503020204020204" charset="-122"/>
              <a:ea typeface="微软雅黑" panose="020B0503020204020204" charset="-122"/>
            </a:endParaRPr>
          </a:p>
          <a:p>
            <a:pPr>
              <a:lnSpc>
                <a:spcPct val="125000"/>
              </a:lnSpc>
            </a:pPr>
            <a:endParaRPr lang="en-US" altLang="zh-CN" sz="1600" dirty="0">
              <a:latin typeface="微软雅黑" panose="020B0503020204020204" charset="-122"/>
              <a:ea typeface="微软雅黑" panose="020B0503020204020204" charset="-122"/>
            </a:endParaRPr>
          </a:p>
          <a:p>
            <a:pPr>
              <a:lnSpc>
                <a:spcPct val="125000"/>
              </a:lnSpc>
            </a:pPr>
            <a:r>
              <a:rPr lang="zh-CN" altLang="en-US" sz="1600" dirty="0">
                <a:latin typeface="微软雅黑" panose="020B0503020204020204" charset="-122"/>
                <a:ea typeface="微软雅黑" panose="020B0503020204020204" charset="-122"/>
                <a:sym typeface="+mn-ea"/>
              </a:rPr>
              <a:t>在</a:t>
            </a:r>
            <a:r>
              <a:rPr lang="en-US" altLang="zh-CN" sz="1600" dirty="0">
                <a:latin typeface="微软雅黑" panose="020B0503020204020204" charset="-122"/>
                <a:ea typeface="微软雅黑" panose="020B0503020204020204" charset="-122"/>
                <a:sym typeface="+mn-ea"/>
              </a:rPr>
              <a:t>VFT</a:t>
            </a:r>
            <a:r>
              <a:rPr lang="zh-CN" altLang="en-US" sz="1600" dirty="0">
                <a:latin typeface="微软雅黑" panose="020B0503020204020204" charset="-122"/>
                <a:ea typeface="微软雅黑" panose="020B0503020204020204" charset="-122"/>
                <a:sym typeface="+mn-ea"/>
              </a:rPr>
              <a:t>检查中，</a:t>
            </a:r>
            <a:r>
              <a:rPr lang="en-US" altLang="zh-CN" sz="1600" dirty="0">
                <a:latin typeface="微软雅黑" panose="020B0503020204020204" charset="-122"/>
                <a:ea typeface="微软雅黑" panose="020B0503020204020204" charset="-122"/>
                <a:sym typeface="+mn-ea"/>
              </a:rPr>
              <a:t>T</a:t>
            </a:r>
            <a:r>
              <a:rPr lang="zh-CN" altLang="en-US" sz="1600" dirty="0">
                <a:latin typeface="微软雅黑" panose="020B0503020204020204" charset="-122"/>
                <a:ea typeface="微软雅黑" panose="020B0503020204020204" charset="-122"/>
                <a:sym typeface="+mn-ea"/>
              </a:rPr>
              <a:t>重心值是报告解读时第二个要看的量化指标，尤其是前额叶的</a:t>
            </a:r>
            <a:r>
              <a:rPr lang="en-US" altLang="zh-CN" sz="1600" dirty="0">
                <a:latin typeface="微软雅黑" panose="020B0503020204020204" charset="-122"/>
                <a:ea typeface="微软雅黑" panose="020B0503020204020204" charset="-122"/>
                <a:sym typeface="+mn-ea"/>
              </a:rPr>
              <a:t>T</a:t>
            </a:r>
            <a:r>
              <a:rPr lang="zh-CN" altLang="en-US" sz="1600" dirty="0">
                <a:latin typeface="微软雅黑" panose="020B0503020204020204" charset="-122"/>
                <a:ea typeface="微软雅黑" panose="020B0503020204020204" charset="-122"/>
                <a:sym typeface="+mn-ea"/>
              </a:rPr>
              <a:t>重心值，对于识别抑郁、双相、精分有着重要的参考价值。</a:t>
            </a:r>
            <a:endParaRPr lang="zh-CN" altLang="en-US" sz="16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526415" y="3653155"/>
            <a:ext cx="3736340" cy="231775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zh-CN" altLang="en-US"/>
              <a:t>重要指标</a:t>
            </a:r>
            <a:endParaRPr lang="zh-CN" altLang="en-US"/>
          </a:p>
          <a:p>
            <a:pPr lvl="1"/>
            <a:r>
              <a:rPr lang="en-US" altLang="zh-CN" sz="1600"/>
              <a:t>S</a:t>
            </a:r>
            <a:r>
              <a:rPr lang="zh-CN" altLang="en-US" sz="1600"/>
              <a:t>积分</a:t>
            </a:r>
            <a:endParaRPr lang="zh-CN" altLang="en-US" sz="1600" b="1"/>
          </a:p>
          <a:p>
            <a:pPr lvl="1"/>
            <a:r>
              <a:rPr lang="en-US" altLang="zh-CN" sz="1600"/>
              <a:t>T</a:t>
            </a:r>
            <a:r>
              <a:rPr lang="zh-CN" altLang="en-US" sz="1600"/>
              <a:t>重心</a:t>
            </a:r>
            <a:endParaRPr lang="zh-CN" altLang="en-US" sz="1600" b="1"/>
          </a:p>
          <a:p>
            <a:pPr lvl="1"/>
            <a:r>
              <a:rPr lang="en-US" altLang="zh-CN" b="1"/>
              <a:t>K</a:t>
            </a:r>
            <a:r>
              <a:rPr lang="zh-CN" altLang="en-US" b="1"/>
              <a:t>激活</a:t>
            </a:r>
            <a:endParaRPr lang="zh-CN" altLang="en-US"/>
          </a:p>
          <a:p>
            <a:endParaRPr lang="zh-CN" altLang="en-US"/>
          </a:p>
          <a:p>
            <a:endParaRPr lang="zh-CN" altLang="en-US"/>
          </a:p>
          <a:p>
            <a:endParaRPr lang="zh-CN" altLang="en-US"/>
          </a:p>
          <a:p>
            <a:endParaRPr lang="zh-CN" altLang="en-US"/>
          </a:p>
          <a:p>
            <a:pPr lvl="1"/>
            <a:endParaRPr lang="zh-CN" altLang="en-US"/>
          </a:p>
          <a:p>
            <a:pPr marL="457200" lvl="1" indent="0">
              <a:buNone/>
            </a:pPr>
            <a:endParaRPr lang="zh-CN" altLang="en-US"/>
          </a:p>
        </p:txBody>
      </p:sp>
      <p:sp>
        <p:nvSpPr>
          <p:cNvPr id="14" name="文本框 13"/>
          <p:cNvSpPr txBox="1"/>
          <p:nvPr/>
        </p:nvSpPr>
        <p:spPr>
          <a:xfrm>
            <a:off x="5165725" y="2256155"/>
            <a:ext cx="6575425" cy="2466340"/>
          </a:xfrm>
          <a:prstGeom prst="rect">
            <a:avLst/>
          </a:prstGeom>
          <a:solidFill>
            <a:schemeClr val="accent1">
              <a:lumMod val="20000"/>
              <a:lumOff val="80000"/>
            </a:schemeClr>
          </a:solidFill>
        </p:spPr>
        <p:txBody>
          <a:bodyPr wrap="square" rtlCol="0">
            <a:noAutofit/>
          </a:bodyPr>
          <a:p>
            <a:pPr>
              <a:lnSpc>
                <a:spcPct val="125000"/>
              </a:lnSpc>
            </a:pPr>
            <a:r>
              <a:rPr lang="zh-CN" altLang="en-US" sz="1600" dirty="0">
                <a:latin typeface="微软雅黑" panose="020B0503020204020204" charset="-122"/>
                <a:ea typeface="微软雅黑" panose="020B0503020204020204" charset="-122"/>
                <a:sym typeface="+mn-ea"/>
              </a:rPr>
              <a:t>排除影响血流的药物、心血管疾病、脑部结构性病变等因素后，</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激活反映的是加工组词任务时，通道或是</a:t>
            </a:r>
            <a:r>
              <a:rPr lang="zh-CN" altLang="en-US" sz="1600" dirty="0">
                <a:solidFill>
                  <a:srgbClr val="FF0000"/>
                </a:solidFill>
                <a:latin typeface="微软雅黑" panose="020B0503020204020204" charset="-122"/>
                <a:ea typeface="微软雅黑" panose="020B0503020204020204" charset="-122"/>
                <a:sym typeface="+mn-ea"/>
              </a:rPr>
              <a:t>区域脑血氧对任务的响应快慢</a:t>
            </a:r>
            <a:r>
              <a:rPr lang="zh-CN" altLang="en-US" sz="1600" dirty="0">
                <a:latin typeface="微软雅黑" panose="020B0503020204020204" charset="-122"/>
                <a:ea typeface="微软雅黑" panose="020B0503020204020204" charset="-122"/>
                <a:sym typeface="+mn-ea"/>
              </a:rPr>
              <a:t>，进而反映的是组词任务的神经加工响应的快慢程度。</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激活越大代表响应速度越快；反之，响应速度慢。</a:t>
            </a:r>
            <a:endParaRPr lang="en-US" altLang="zh-CN" sz="1600" dirty="0">
              <a:latin typeface="微软雅黑" panose="020B0503020204020204" charset="-122"/>
              <a:ea typeface="微软雅黑" panose="020B0503020204020204" charset="-122"/>
            </a:endParaRPr>
          </a:p>
          <a:p>
            <a:pPr>
              <a:lnSpc>
                <a:spcPct val="125000"/>
              </a:lnSpc>
            </a:pPr>
            <a:endParaRPr lang="en-US" altLang="zh-CN" sz="1600" dirty="0">
              <a:latin typeface="微软雅黑" panose="020B0503020204020204" charset="-122"/>
              <a:ea typeface="微软雅黑" panose="020B0503020204020204" charset="-122"/>
            </a:endParaRPr>
          </a:p>
          <a:p>
            <a:pPr>
              <a:lnSpc>
                <a:spcPct val="125000"/>
              </a:lnSpc>
            </a:pPr>
            <a:r>
              <a:rPr lang="zh-CN" altLang="en-US" sz="1600" dirty="0">
                <a:latin typeface="微软雅黑" panose="020B0503020204020204" charset="-122"/>
                <a:ea typeface="微软雅黑" panose="020B0503020204020204" charset="-122"/>
                <a:sym typeface="+mn-ea"/>
              </a:rPr>
              <a:t>在</a:t>
            </a:r>
            <a:r>
              <a:rPr lang="en-US" altLang="zh-CN" sz="1600" dirty="0">
                <a:latin typeface="微软雅黑" panose="020B0503020204020204" charset="-122"/>
                <a:ea typeface="微软雅黑" panose="020B0503020204020204" charset="-122"/>
                <a:sym typeface="+mn-ea"/>
              </a:rPr>
              <a:t>VFT</a:t>
            </a:r>
            <a:r>
              <a:rPr lang="zh-CN" altLang="en-US" sz="1600" dirty="0">
                <a:latin typeface="微软雅黑" panose="020B0503020204020204" charset="-122"/>
                <a:ea typeface="微软雅黑" panose="020B0503020204020204" charset="-122"/>
                <a:sym typeface="+mn-ea"/>
              </a:rPr>
              <a:t>检查中，</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激活在报告的解读中有重要的参考价值。一般是查看积分值、重心值后，将</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激活作为非必要的辅助参考指标。</a:t>
            </a:r>
            <a:endParaRPr lang="zh-CN" altLang="en-US" sz="1600" dirty="0">
              <a:latin typeface="微软雅黑" panose="020B0503020204020204" charset="-122"/>
              <a:ea typeface="微软雅黑" panose="020B0503020204020204" charset="-122"/>
            </a:endParaRPr>
          </a:p>
        </p:txBody>
      </p:sp>
      <p:grpSp>
        <p:nvGrpSpPr>
          <p:cNvPr id="20" name="组合 19"/>
          <p:cNvGrpSpPr/>
          <p:nvPr/>
        </p:nvGrpSpPr>
        <p:grpSpPr>
          <a:xfrm>
            <a:off x="567055" y="3986530"/>
            <a:ext cx="3599815" cy="2101850"/>
            <a:chOff x="696953" y="2028874"/>
            <a:chExt cx="4902304" cy="3081216"/>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953" y="2028874"/>
              <a:ext cx="4902304" cy="3081216"/>
            </a:xfrm>
            <a:prstGeom prst="rect">
              <a:avLst/>
            </a:prstGeom>
          </p:spPr>
        </p:pic>
        <p:cxnSp>
          <p:nvCxnSpPr>
            <p:cNvPr id="6" name="直接连接符 5"/>
            <p:cNvCxnSpPr/>
            <p:nvPr/>
          </p:nvCxnSpPr>
          <p:spPr>
            <a:xfrm>
              <a:off x="1611983" y="3930977"/>
              <a:ext cx="0" cy="85783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73809" y="3429000"/>
              <a:ext cx="0" cy="127497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611983" y="4066487"/>
              <a:ext cx="161826" cy="15531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en-US" altLang="zh-CN" dirty="0">
                <a:solidFill>
                  <a:schemeClr val="tx1"/>
                </a:solidFill>
                <a:ea typeface="黑体" panose="02010609060101010101" pitchFamily="49" charset="-122"/>
                <a:cs typeface="Times New Roman" panose="02020603050405020304" charset="0"/>
                <a:sym typeface="+mn-ea"/>
              </a:rPr>
              <a:t> VFT</a:t>
            </a:r>
            <a:r>
              <a:rPr lang="zh-CN" altLang="en-US" dirty="0">
                <a:solidFill>
                  <a:schemeClr val="tx1"/>
                </a:solidFill>
                <a:ea typeface="黑体" panose="02010609060101010101" pitchFamily="49" charset="-122"/>
                <a:cs typeface="Times New Roman" panose="02020603050405020304" charset="0"/>
                <a:sym typeface="+mn-ea"/>
              </a:rPr>
              <a:t>范式临床检查规范操作与判读</a:t>
            </a:r>
            <a:endParaRPr lang="zh-CN" altLang="en-US" dirty="0">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p:txBody>
          <a:bodyPr/>
          <a:p>
            <a:r>
              <a:rPr lang="zh-CN" altLang="en-US"/>
              <a:t>重要指标</a:t>
            </a:r>
            <a:endParaRPr lang="zh-CN" altLang="en-US"/>
          </a:p>
          <a:p>
            <a:pPr lvl="1"/>
            <a:r>
              <a:rPr lang="en-US" altLang="zh-CN" sz="1600"/>
              <a:t>S</a:t>
            </a:r>
            <a:r>
              <a:rPr lang="zh-CN" altLang="en-US" sz="1600"/>
              <a:t>积分</a:t>
            </a:r>
            <a:endParaRPr lang="zh-CN" altLang="en-US" sz="1600" b="1"/>
          </a:p>
          <a:p>
            <a:pPr lvl="1"/>
            <a:r>
              <a:rPr lang="en-US" altLang="zh-CN" sz="1600"/>
              <a:t>T</a:t>
            </a:r>
            <a:r>
              <a:rPr lang="zh-CN" altLang="en-US" sz="1600"/>
              <a:t>重心</a:t>
            </a:r>
            <a:endParaRPr lang="zh-CN" altLang="en-US" sz="1600" b="1"/>
          </a:p>
          <a:p>
            <a:pPr lvl="1"/>
            <a:r>
              <a:rPr lang="en-US" altLang="zh-CN"/>
              <a:t>K</a:t>
            </a:r>
            <a:r>
              <a:rPr lang="zh-CN" altLang="en-US"/>
              <a:t>激活</a:t>
            </a:r>
            <a:endParaRPr lang="zh-CN" altLang="en-US"/>
          </a:p>
          <a:p>
            <a:pPr lvl="1"/>
            <a:r>
              <a:rPr lang="zh-CN" altLang="en-US" b="1"/>
              <a:t>均值与峰值</a:t>
            </a:r>
            <a:endParaRPr lang="zh-CN" altLang="en-US" b="1"/>
          </a:p>
          <a:p>
            <a:pPr lvl="1"/>
            <a:endParaRPr lang="zh-CN" altLang="en-US"/>
          </a:p>
          <a:p>
            <a:endParaRPr lang="zh-CN" altLang="en-US"/>
          </a:p>
          <a:p>
            <a:endParaRPr lang="zh-CN" altLang="en-US"/>
          </a:p>
          <a:p>
            <a:endParaRPr lang="zh-CN" altLang="en-US"/>
          </a:p>
          <a:p>
            <a:endParaRPr lang="zh-CN" altLang="en-US"/>
          </a:p>
          <a:p>
            <a:pPr lvl="1"/>
            <a:endParaRPr lang="zh-CN" altLang="en-US"/>
          </a:p>
          <a:p>
            <a:pPr marL="457200" lvl="1" indent="0">
              <a:buNone/>
            </a:pPr>
            <a:endParaRPr lang="zh-CN" altLang="en-US"/>
          </a:p>
        </p:txBody>
      </p:sp>
      <p:sp>
        <p:nvSpPr>
          <p:cNvPr id="14" name="文本框 13"/>
          <p:cNvSpPr txBox="1"/>
          <p:nvPr/>
        </p:nvSpPr>
        <p:spPr>
          <a:xfrm>
            <a:off x="5147945" y="2256155"/>
            <a:ext cx="6593205" cy="3845560"/>
          </a:xfrm>
          <a:prstGeom prst="rect">
            <a:avLst/>
          </a:prstGeom>
          <a:solidFill>
            <a:schemeClr val="accent1">
              <a:lumMod val="20000"/>
              <a:lumOff val="80000"/>
            </a:schemeClr>
          </a:solidFill>
        </p:spPr>
        <p:txBody>
          <a:bodyPr wrap="square" rtlCol="0">
            <a:noAutofit/>
          </a:bodyPr>
          <a:p>
            <a:pPr>
              <a:lnSpc>
                <a:spcPct val="125000"/>
              </a:lnSpc>
            </a:pPr>
            <a:r>
              <a:rPr lang="zh-CN" altLang="en-US" sz="1600" dirty="0">
                <a:latin typeface="微软雅黑" panose="020B0503020204020204" charset="-122"/>
                <a:ea typeface="微软雅黑" panose="020B0503020204020204" charset="-122"/>
                <a:sym typeface="+mn-ea"/>
              </a:rPr>
              <a:t>排除影响血流的药物、心血管疾病、脑部结构性病变等因素后，均值反映的是通道或是区域脑血流在加工组词</a:t>
            </a:r>
            <a:r>
              <a:rPr lang="zh-CN" altLang="en-US" sz="1600" dirty="0">
                <a:solidFill>
                  <a:srgbClr val="FF0000"/>
                </a:solidFill>
                <a:latin typeface="微软雅黑" panose="020B0503020204020204" charset="-122"/>
                <a:ea typeface="微软雅黑" panose="020B0503020204020204" charset="-122"/>
                <a:sym typeface="+mn-ea"/>
              </a:rPr>
              <a:t>任务周期</a:t>
            </a:r>
            <a:r>
              <a:rPr lang="zh-CN" altLang="en-US" sz="1600" dirty="0">
                <a:latin typeface="微软雅黑" panose="020B0503020204020204" charset="-122"/>
                <a:ea typeface="微软雅黑" panose="020B0503020204020204" charset="-122"/>
                <a:sym typeface="+mn-ea"/>
              </a:rPr>
              <a:t>内平稳期平均浓度，代表的是组词加工时脑血流活动的强弱，进而反映的是神经加工活动的强弱，与</a:t>
            </a:r>
            <a:r>
              <a:rPr lang="en-US" altLang="zh-CN" sz="1600" dirty="0">
                <a:latin typeface="微软雅黑" panose="020B0503020204020204" charset="-122"/>
                <a:ea typeface="微软雅黑" panose="020B0503020204020204" charset="-122"/>
                <a:sym typeface="+mn-ea"/>
              </a:rPr>
              <a:t>s</a:t>
            </a:r>
            <a:r>
              <a:rPr lang="zh-CN" altLang="en-US" sz="1600" dirty="0">
                <a:latin typeface="微软雅黑" panose="020B0503020204020204" charset="-122"/>
                <a:ea typeface="微软雅黑" panose="020B0503020204020204" charset="-122"/>
                <a:sym typeface="+mn-ea"/>
              </a:rPr>
              <a:t>积分形成相互印证与补充。峰值反映的是通道或是区域脑血流在加工组词任务周期内最大活动强度，进而反映的是神经加工活动可能达到的瞬时最大强度。</a:t>
            </a:r>
            <a:endParaRPr lang="en-US" altLang="zh-CN" sz="1600" dirty="0">
              <a:latin typeface="微软雅黑" panose="020B0503020204020204" charset="-122"/>
              <a:ea typeface="微软雅黑" panose="020B0503020204020204" charset="-122"/>
            </a:endParaRPr>
          </a:p>
          <a:p>
            <a:pPr>
              <a:lnSpc>
                <a:spcPct val="125000"/>
              </a:lnSpc>
            </a:pPr>
            <a:endParaRPr lang="en-US" altLang="zh-CN" sz="1600" dirty="0">
              <a:latin typeface="微软雅黑" panose="020B0503020204020204" charset="-122"/>
              <a:ea typeface="微软雅黑" panose="020B0503020204020204" charset="-122"/>
            </a:endParaRPr>
          </a:p>
          <a:p>
            <a:pPr>
              <a:lnSpc>
                <a:spcPct val="125000"/>
              </a:lnSpc>
            </a:pPr>
            <a:r>
              <a:rPr lang="zh-CN" altLang="en-US" sz="1600" dirty="0">
                <a:latin typeface="微软雅黑" panose="020B0503020204020204" charset="-122"/>
                <a:ea typeface="微软雅黑" panose="020B0503020204020204" charset="-122"/>
                <a:sym typeface="+mn-ea"/>
              </a:rPr>
              <a:t>在</a:t>
            </a:r>
            <a:r>
              <a:rPr lang="en-US" altLang="zh-CN" sz="1600" dirty="0">
                <a:latin typeface="微软雅黑" panose="020B0503020204020204" charset="-122"/>
                <a:ea typeface="微软雅黑" panose="020B0503020204020204" charset="-122"/>
                <a:sym typeface="+mn-ea"/>
              </a:rPr>
              <a:t>VFT</a:t>
            </a:r>
            <a:r>
              <a:rPr lang="zh-CN" altLang="en-US" sz="1600" dirty="0">
                <a:latin typeface="微软雅黑" panose="020B0503020204020204" charset="-122"/>
                <a:ea typeface="微软雅黑" panose="020B0503020204020204" charset="-122"/>
                <a:sym typeface="+mn-ea"/>
              </a:rPr>
              <a:t>检查中，主要是看积分值、重心值、斜率值，均值与峰值是作为辅助参考，以及与其他指标的相互验证。但是相关的科研会经常使用或是报告这两个指标数据。所以本设备考虑到用户可能不仅仅只是用于临床检测，还有可能相关数据会用于科研，选择将这两项数据指标也作为重要量化数据呈现在报告中。</a:t>
            </a:r>
            <a:endParaRPr lang="zh-CN" altLang="en-US" sz="1600"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1"/>
          <a:stretch>
            <a:fillRect/>
          </a:stretch>
        </p:blipFill>
        <p:spPr>
          <a:xfrm>
            <a:off x="473710" y="3957955"/>
            <a:ext cx="3533140" cy="280797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zh-CN" altLang="en-US" dirty="0" err="1">
                <a:solidFill>
                  <a:schemeClr val="tx1"/>
                </a:solidFill>
                <a:ea typeface="黑体" panose="02010609060101010101" pitchFamily="49" charset="-122"/>
                <a:cs typeface="Times New Roman" panose="02020603050405020304" charset="0"/>
                <a:sym typeface="+mn-ea"/>
              </a:rPr>
              <a:t>设备使用常见问题</a:t>
            </a:r>
            <a:endParaRPr lang="zh-CN" altLang="en-US" dirty="0" err="1">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a:xfrm>
            <a:off x="608330" y="1313815"/>
            <a:ext cx="10968990" cy="5322570"/>
          </a:xfrm>
        </p:spPr>
        <p:txBody>
          <a:bodyPr>
            <a:normAutofit/>
          </a:bodyPr>
          <a:p>
            <a:pPr>
              <a:lnSpc>
                <a:spcPct val="150000"/>
              </a:lnSpc>
            </a:pPr>
            <a:r>
              <a:rPr lang="zh-CN" altLang="en-US"/>
              <a:t>操作使用问题</a:t>
            </a:r>
            <a:endParaRPr lang="zh-CN" altLang="en-US"/>
          </a:p>
          <a:p>
            <a:pPr lvl="1">
              <a:lnSpc>
                <a:spcPct val="150000"/>
              </a:lnSpc>
            </a:pPr>
            <a:r>
              <a:rPr lang="zh-CN" altLang="en-US"/>
              <a:t>设备无法启动或显示器不亮；</a:t>
            </a:r>
            <a:r>
              <a:rPr lang="en-US" altLang="zh-CN"/>
              <a:t>BS</a:t>
            </a:r>
            <a:r>
              <a:rPr lang="zh-CN" altLang="en-US"/>
              <a:t>软件无法启动；鼠标和音响的使用</a:t>
            </a:r>
            <a:endParaRPr lang="zh-CN" altLang="en-US"/>
          </a:p>
          <a:p>
            <a:pPr>
              <a:lnSpc>
                <a:spcPct val="150000"/>
              </a:lnSpc>
            </a:pPr>
            <a:r>
              <a:rPr lang="zh-CN" altLang="en-US"/>
              <a:t>信号相关问题</a:t>
            </a:r>
            <a:endParaRPr lang="zh-CN" altLang="en-US"/>
          </a:p>
          <a:p>
            <a:pPr lvl="1">
              <a:lnSpc>
                <a:spcPct val="150000"/>
              </a:lnSpc>
            </a:pPr>
            <a:r>
              <a:rPr lang="zh-CN" altLang="en-US"/>
              <a:t>校准通过率较低；实时小窗口信号异常</a:t>
            </a:r>
            <a:endParaRPr lang="zh-CN" altLang="en-US"/>
          </a:p>
          <a:p>
            <a:pPr>
              <a:lnSpc>
                <a:spcPct val="150000"/>
              </a:lnSpc>
            </a:pPr>
            <a:r>
              <a:rPr lang="zh-CN" altLang="en-US"/>
              <a:t>外部任务触发问题</a:t>
            </a:r>
            <a:endParaRPr lang="zh-CN" altLang="en-US"/>
          </a:p>
          <a:p>
            <a:pPr lvl="1">
              <a:lnSpc>
                <a:spcPct val="150000"/>
              </a:lnSpc>
            </a:pPr>
            <a:r>
              <a:rPr lang="zh-CN" altLang="en-US"/>
              <a:t>外部触发无法连接</a:t>
            </a:r>
            <a:endParaRPr lang="zh-CN" altLang="en-US"/>
          </a:p>
          <a:p>
            <a:pPr>
              <a:lnSpc>
                <a:spcPct val="150000"/>
              </a:lnSpc>
            </a:pPr>
            <a:r>
              <a:rPr lang="zh-CN" altLang="en-US"/>
              <a:t>其他常见问题</a:t>
            </a:r>
            <a:endParaRPr lang="zh-CN" altLang="en-US"/>
          </a:p>
          <a:p>
            <a:pPr lvl="1">
              <a:lnSpc>
                <a:spcPct val="150000"/>
              </a:lnSpc>
            </a:pPr>
            <a:r>
              <a:rPr lang="zh-CN" altLang="en-US"/>
              <a:t>远程操作时的网络连接问题；</a:t>
            </a:r>
            <a:r>
              <a:rPr lang="en-US" altLang="zh-CN"/>
              <a:t>Seek</a:t>
            </a:r>
            <a:r>
              <a:rPr lang="zh-CN" altLang="en-US"/>
              <a:t>软件外部触发问题；其他软件的安装</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zh-CN" altLang="en-US" dirty="0" err="1">
                <a:solidFill>
                  <a:schemeClr val="tx1"/>
                </a:solidFill>
                <a:ea typeface="黑体" panose="02010609060101010101" pitchFamily="49" charset="-122"/>
                <a:cs typeface="Times New Roman" panose="02020603050405020304" charset="0"/>
                <a:sym typeface="+mn-ea"/>
              </a:rPr>
              <a:t>补充细节</a:t>
            </a:r>
            <a:endParaRPr lang="zh-CN" altLang="en-US" dirty="0" err="1">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a:xfrm>
            <a:off x="608330" y="1313815"/>
            <a:ext cx="10968990" cy="5322570"/>
          </a:xfrm>
        </p:spPr>
        <p:txBody>
          <a:bodyPr>
            <a:normAutofit fontScale="90000" lnSpcReduction="10000"/>
          </a:bodyPr>
          <a:p>
            <a:pPr lvl="0">
              <a:lnSpc>
                <a:spcPct val="150000"/>
              </a:lnSpc>
            </a:pPr>
            <a:r>
              <a:rPr lang="zh-CN" altLang="en-US"/>
              <a:t>实验设计部分：</a:t>
            </a:r>
            <a:endParaRPr lang="zh-CN" altLang="en-US"/>
          </a:p>
          <a:p>
            <a:pPr lvl="1">
              <a:lnSpc>
                <a:spcPct val="150000"/>
              </a:lnSpc>
            </a:pPr>
            <a:r>
              <a:rPr lang="zh-CN" altLang="en-US"/>
              <a:t>实验程序编写：</a:t>
            </a:r>
            <a:r>
              <a:rPr lang="en-US" altLang="zh-CN"/>
              <a:t>E-Prime</a:t>
            </a:r>
            <a:r>
              <a:rPr lang="zh-CN" altLang="en-US"/>
              <a:t>部分</a:t>
            </a:r>
            <a:endParaRPr lang="zh-CN" altLang="en-US"/>
          </a:p>
          <a:p>
            <a:pPr lvl="2">
              <a:lnSpc>
                <a:spcPct val="150000"/>
              </a:lnSpc>
            </a:pPr>
            <a:r>
              <a:rPr lang="en-US" altLang="zh-CN"/>
              <a:t>timing mode</a:t>
            </a:r>
            <a:r>
              <a:rPr lang="zh-CN" altLang="en-US"/>
              <a:t>的选择上，</a:t>
            </a:r>
            <a:r>
              <a:rPr lang="en-US" altLang="zh-CN"/>
              <a:t>event</a:t>
            </a:r>
            <a:r>
              <a:rPr lang="zh-CN" altLang="en-US"/>
              <a:t>是保证在程序卡顿时单个刺激的呈现时间，适用于脑电和近红外实验；</a:t>
            </a:r>
            <a:r>
              <a:rPr lang="en-US" altLang="zh-CN"/>
              <a:t>cumulative</a:t>
            </a:r>
            <a:r>
              <a:rPr lang="zh-CN" altLang="en-US"/>
              <a:t>是保证程序运行时间和设置参数一致，适用于核磁实验</a:t>
            </a:r>
            <a:endParaRPr lang="zh-CN" altLang="en-US"/>
          </a:p>
          <a:p>
            <a:pPr lvl="0">
              <a:lnSpc>
                <a:spcPct val="150000"/>
              </a:lnSpc>
            </a:pPr>
            <a:r>
              <a:rPr lang="zh-CN" altLang="en-US"/>
              <a:t>数据收集部分：</a:t>
            </a:r>
            <a:endParaRPr lang="zh-CN" altLang="en-US"/>
          </a:p>
          <a:p>
            <a:pPr lvl="1">
              <a:lnSpc>
                <a:spcPct val="150000"/>
              </a:lnSpc>
            </a:pPr>
            <a:r>
              <a:rPr lang="zh-CN" altLang="en-US"/>
              <a:t>皮肤血流校正</a:t>
            </a:r>
            <a:endParaRPr lang="zh-CN" altLang="en-US"/>
          </a:p>
          <a:p>
            <a:pPr lvl="2">
              <a:lnSpc>
                <a:spcPct val="150000"/>
              </a:lnSpc>
            </a:pPr>
            <a:r>
              <a:rPr lang="zh-CN" altLang="en-US"/>
              <a:t>设置额外探头</a:t>
            </a:r>
            <a:endParaRPr lang="zh-CN" altLang="en-US"/>
          </a:p>
          <a:p>
            <a:pPr lvl="2">
              <a:lnSpc>
                <a:spcPct val="150000"/>
              </a:lnSpc>
            </a:pPr>
            <a:r>
              <a:rPr lang="en-US" altLang="zh-CN"/>
              <a:t>Extra-cranial filter approach</a:t>
            </a:r>
            <a:endParaRPr lang="en-US" altLang="zh-CN"/>
          </a:p>
          <a:p>
            <a:pPr lvl="1">
              <a:lnSpc>
                <a:spcPct val="150000"/>
              </a:lnSpc>
            </a:pPr>
            <a:r>
              <a:rPr lang="zh-CN" altLang="en-US"/>
              <a:t>被试了解实验流程；主试实时观察并记录被试反应；整理好被试的基本信息，做好相应的标记，避免混乱；严格控制近红外数据质量</a:t>
            </a:r>
            <a:endParaRPr lang="zh-CN" altLang="en-US"/>
          </a:p>
          <a:p>
            <a:pPr lvl="2">
              <a:lnSpc>
                <a:spcPct val="150000"/>
              </a:lnSpc>
            </a:pPr>
            <a:r>
              <a:rPr lang="zh-CN" altLang="en-US"/>
              <a:t>如何控制数据质量：避免大幅度头动和大声说话；充分拨开头发，避免头发遮挡；实验采集前被试睡眠充分，没有服用咖啡、安眠药等；做预实验并及时分析数据，通过信噪比等方法确保信号质量</a:t>
            </a:r>
            <a:endParaRPr lang="zh-CN" altLang="en-US"/>
          </a:p>
          <a:p>
            <a:pPr>
              <a:lnSpc>
                <a:spcPct val="150000"/>
              </a:lnSpc>
            </a:pPr>
            <a:endParaRPr lang="zh-CN" altLang="en-US"/>
          </a:p>
          <a:p>
            <a:pPr>
              <a:lnSpc>
                <a:spcPct val="150000"/>
              </a:lnSpc>
            </a:pPr>
            <a:endParaRPr lang="zh-CN" altLang="en-US"/>
          </a:p>
          <a:p>
            <a:pPr>
              <a:lnSpc>
                <a:spcPct val="150000"/>
              </a:lnSpc>
            </a:pPr>
            <a:endParaRPr lang="zh-CN" altLang="en-US"/>
          </a:p>
          <a:p>
            <a:pPr>
              <a:lnSpc>
                <a:spcPct val="150000"/>
              </a:lnSpc>
            </a:pPr>
            <a:endParaRPr lang="zh-CN" altLang="en-US"/>
          </a:p>
          <a:p>
            <a:pPr lvl="1">
              <a:lnSpc>
                <a:spcPct val="150000"/>
              </a:lnSpc>
            </a:pPr>
            <a:endParaRPr lang="zh-CN" altLang="en-US"/>
          </a:p>
          <a:p>
            <a:pPr marL="457200" lvl="1" indent="0">
              <a:lnSpc>
                <a:spcPct val="150000"/>
              </a:lnSpc>
              <a:buNone/>
            </a:pP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err="1">
                <a:solidFill>
                  <a:schemeClr val="tx1"/>
                </a:solidFill>
                <a:ea typeface="黑体" panose="02010609060101010101" pitchFamily="49" charset="-122"/>
                <a:cs typeface="Times New Roman" panose="02020603050405020304" charset="0"/>
                <a:sym typeface="+mn-ea"/>
              </a:rPr>
              <a:t>fNIRS</a:t>
            </a:r>
            <a:r>
              <a:rPr lang="zh-CN" altLang="en-US" dirty="0" err="1">
                <a:solidFill>
                  <a:schemeClr val="tx1"/>
                </a:solidFill>
                <a:ea typeface="黑体" panose="02010609060101010101" pitchFamily="49" charset="-122"/>
                <a:cs typeface="Times New Roman" panose="02020603050405020304" charset="0"/>
                <a:sym typeface="+mn-ea"/>
              </a:rPr>
              <a:t>补充细节</a:t>
            </a:r>
            <a:endParaRPr lang="zh-CN" altLang="en-US" dirty="0" err="1">
              <a:solidFill>
                <a:schemeClr val="tx1"/>
              </a:solidFill>
              <a:ea typeface="黑体" panose="02010609060101010101" pitchFamily="49" charset="-122"/>
              <a:cs typeface="Times New Roman" panose="02020603050405020304" charset="0"/>
              <a:sym typeface="+mn-ea"/>
            </a:endParaRPr>
          </a:p>
        </p:txBody>
      </p:sp>
      <p:sp>
        <p:nvSpPr>
          <p:cNvPr id="3" name="内容占位符 2"/>
          <p:cNvSpPr>
            <a:spLocks noGrp="1"/>
          </p:cNvSpPr>
          <p:nvPr>
            <p:ph idx="1"/>
          </p:nvPr>
        </p:nvSpPr>
        <p:spPr>
          <a:xfrm>
            <a:off x="1314450" y="2050415"/>
            <a:ext cx="10139680" cy="3807460"/>
          </a:xfrm>
        </p:spPr>
        <p:txBody>
          <a:bodyPr>
            <a:normAutofit/>
          </a:bodyPr>
          <a:p>
            <a:pPr>
              <a:lnSpc>
                <a:spcPct val="150000"/>
              </a:lnSpc>
            </a:pPr>
            <a:r>
              <a:rPr lang="zh-CN" altLang="en-US"/>
              <a:t>数据分析</a:t>
            </a:r>
            <a:endParaRPr lang="zh-CN" altLang="en-US"/>
          </a:p>
          <a:p>
            <a:pPr lvl="1">
              <a:lnSpc>
                <a:spcPct val="150000"/>
              </a:lnSpc>
            </a:pPr>
            <a:r>
              <a:rPr lang="zh-CN" altLang="en-US"/>
              <a:t>预处理</a:t>
            </a:r>
            <a:endParaRPr lang="zh-CN" altLang="en-US"/>
          </a:p>
          <a:p>
            <a:pPr lvl="1">
              <a:lnSpc>
                <a:spcPct val="150000"/>
              </a:lnSpc>
            </a:pPr>
            <a:r>
              <a:rPr lang="zh-CN" altLang="en-US"/>
              <a:t>提取关键指标</a:t>
            </a:r>
            <a:endParaRPr lang="zh-CN" altLang="en-US"/>
          </a:p>
          <a:p>
            <a:pPr lvl="1">
              <a:lnSpc>
                <a:spcPct val="150000"/>
              </a:lnSpc>
            </a:pPr>
            <a:r>
              <a:rPr lang="zh-CN" altLang="en-US"/>
              <a:t>统计分析（参数检验、非参数检验）</a:t>
            </a:r>
            <a:endParaRPr lang="zh-CN" altLang="en-US"/>
          </a:p>
          <a:p>
            <a:pPr lvl="1">
              <a:lnSpc>
                <a:spcPct val="150000"/>
              </a:lnSpc>
            </a:pPr>
            <a:r>
              <a:rPr lang="zh-CN" altLang="en-US"/>
              <a:t>多重比较校正</a:t>
            </a:r>
            <a:endParaRPr lang="zh-CN" altLang="en-US"/>
          </a:p>
          <a:p>
            <a:pPr lvl="1">
              <a:lnSpc>
                <a:spcPct val="150000"/>
              </a:lnSpc>
            </a:pPr>
            <a:r>
              <a:rPr lang="zh-CN" altLang="en-US"/>
              <a:t>结果可视化：</a:t>
            </a:r>
            <a:r>
              <a:rPr lang="en-US" altLang="zh-CN"/>
              <a:t>BrainNet Viewer</a:t>
            </a:r>
            <a:endParaRPr lang="zh-CN" altLang="en-US"/>
          </a:p>
        </p:txBody>
      </p:sp>
      <p:pic>
        <p:nvPicPr>
          <p:cNvPr id="5" name="图片 4" descr="NE"/>
          <p:cNvPicPr>
            <a:picLocks noChangeAspect="1"/>
          </p:cNvPicPr>
          <p:nvPr/>
        </p:nvPicPr>
        <p:blipFill>
          <a:blip r:embed="rId1"/>
          <a:stretch>
            <a:fillRect/>
          </a:stretch>
        </p:blipFill>
        <p:spPr>
          <a:xfrm>
            <a:off x="6191250" y="1755140"/>
            <a:ext cx="4464685" cy="3348355"/>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END</a:t>
            </a:r>
            <a:endParaRPr lang="en-US" altLang="zh-CN">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ltLang="en-US">
                <a:sym typeface="+mn-ea"/>
              </a:rPr>
              <a:t>近红外光谱分析</a:t>
            </a:r>
            <a:endParaRPr lang="zh-CN" altLang="en-US">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330960"/>
            <a:ext cx="11047095" cy="4759325"/>
          </a:xfrm>
        </p:spPr>
        <p:txBody>
          <a:bodyPr/>
          <a:p>
            <a:pPr lvl="1"/>
            <a:r>
              <a:rPr lang="zh-CN" altLang="en-US"/>
              <a:t>样品表观光谱</a:t>
            </a:r>
            <a:r>
              <a:rPr lang="en-US" altLang="zh-CN"/>
              <a:t>=</a:t>
            </a:r>
            <a:r>
              <a:rPr lang="zh-CN" altLang="en-US"/>
              <a:t>样品真实光谱</a:t>
            </a:r>
            <a:r>
              <a:rPr lang="en-US" altLang="zh-CN"/>
              <a:t>+</a:t>
            </a:r>
            <a:r>
              <a:rPr lang="zh-CN" altLang="en-US"/>
              <a:t>光谱背景</a:t>
            </a:r>
            <a:endParaRPr lang="zh-CN" altLang="en-US"/>
          </a:p>
          <a:p>
            <a:pPr lvl="2"/>
            <a:r>
              <a:rPr lang="zh-CN" altLang="en-US"/>
              <a:t>样品表观信息</a:t>
            </a:r>
            <a:r>
              <a:rPr lang="en-US" altLang="zh-CN"/>
              <a:t>=</a:t>
            </a:r>
            <a:r>
              <a:rPr lang="zh-CN" altLang="en-US"/>
              <a:t>确定信息</a:t>
            </a:r>
            <a:r>
              <a:rPr lang="en-US" altLang="zh-CN"/>
              <a:t>+</a:t>
            </a:r>
            <a:r>
              <a:rPr lang="zh-CN" altLang="en-US"/>
              <a:t>不确定信息</a:t>
            </a:r>
            <a:endParaRPr lang="zh-CN" altLang="en-US"/>
          </a:p>
          <a:p>
            <a:pPr lvl="2"/>
            <a:r>
              <a:rPr lang="en-US" altLang="zh-CN"/>
              <a:t>NIRS</a:t>
            </a:r>
            <a:r>
              <a:rPr lang="zh-CN" altLang="en-US"/>
              <a:t>分析难点：样品表观光谱中，真实光谱属于弱信息。</a:t>
            </a:r>
            <a:endParaRPr lang="zh-CN" altLang="en-US"/>
          </a:p>
          <a:p>
            <a:pPr lvl="1"/>
            <a:r>
              <a:rPr lang="zh-CN" altLang="en-US"/>
              <a:t>光谱分析的基本类型</a:t>
            </a:r>
            <a:endParaRPr lang="zh-CN" altLang="en-US"/>
          </a:p>
          <a:p>
            <a:pPr lvl="2"/>
            <a:r>
              <a:rPr lang="zh-CN" altLang="en-US"/>
              <a:t>绝对分析与相对分析</a:t>
            </a:r>
            <a:endParaRPr lang="zh-CN" altLang="en-US"/>
          </a:p>
          <a:p>
            <a:pPr lvl="2"/>
            <a:r>
              <a:rPr lang="zh-CN" altLang="en-US"/>
              <a:t>常规光谱分析与</a:t>
            </a:r>
            <a:r>
              <a:rPr lang="zh-CN" altLang="en-US" b="1"/>
              <a:t>复杂样品光谱分析</a:t>
            </a:r>
            <a:endParaRPr lang="zh-CN" altLang="en-US"/>
          </a:p>
          <a:p>
            <a:pPr lvl="1"/>
            <a:r>
              <a:rPr lang="zh-CN" altLang="en-US"/>
              <a:t>光谱分析的数学模型</a:t>
            </a:r>
            <a:endParaRPr lang="zh-CN" altLang="en-US"/>
          </a:p>
          <a:p>
            <a:pPr lvl="2"/>
            <a:r>
              <a:rPr lang="zh-CN" altLang="en-US"/>
              <a:t>容忍度（范围信息）</a:t>
            </a:r>
            <a:endParaRPr lang="zh-CN" altLang="en-US"/>
          </a:p>
          <a:p>
            <a:pPr lvl="3"/>
            <a:r>
              <a:rPr lang="zh-CN" altLang="en-US"/>
              <a:t>线性的数学模型：因变量为浓度，自变量为不同波长的光，求解目标为不同波长的贡献度</a:t>
            </a:r>
            <a:r>
              <a:rPr lang="en-US" altLang="zh-CN"/>
              <a:t>b</a:t>
            </a:r>
            <a:r>
              <a:rPr lang="zh-CN" altLang="en-US"/>
              <a:t>。</a:t>
            </a:r>
            <a:endParaRPr lang="zh-CN" altLang="en-US"/>
          </a:p>
          <a:p>
            <a:pPr lvl="3"/>
            <a:r>
              <a:rPr lang="zh-CN" altLang="en-US"/>
              <a:t>对一定范围的光的贡献度</a:t>
            </a:r>
            <a:r>
              <a:rPr lang="en-US" altLang="zh-CN"/>
              <a:t>b</a:t>
            </a:r>
            <a:r>
              <a:rPr lang="zh-CN" altLang="en-US"/>
              <a:t>加以限制，以此实现容忍范围信息，类似于正则化。</a:t>
            </a:r>
            <a:endParaRPr lang="zh-CN" altLang="en-US"/>
          </a:p>
          <a:p>
            <a:pPr lvl="2"/>
            <a:r>
              <a:rPr lang="zh-CN" altLang="en-US"/>
              <a:t>关系信息（确定信息）</a:t>
            </a:r>
            <a:endParaRPr lang="zh-CN" altLang="en-US"/>
          </a:p>
          <a:p>
            <a:pPr lvl="1"/>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光的吸收</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330960"/>
            <a:ext cx="11047095" cy="4759325"/>
          </a:xfrm>
        </p:spPr>
        <p:txBody>
          <a:bodyPr/>
          <a:p>
            <a:r>
              <a:rPr lang="zh-CN" altLang="en-US"/>
              <a:t>物质的基本构成</a:t>
            </a:r>
            <a:endParaRPr lang="zh-CN" altLang="en-US"/>
          </a:p>
          <a:p>
            <a:pPr lvl="1"/>
            <a:endParaRPr lang="zh-CN" altLang="en-US"/>
          </a:p>
        </p:txBody>
      </p:sp>
      <p:pic>
        <p:nvPicPr>
          <p:cNvPr id="6" name="图片 5"/>
          <p:cNvPicPr>
            <a:picLocks noChangeAspect="1"/>
          </p:cNvPicPr>
          <p:nvPr/>
        </p:nvPicPr>
        <p:blipFill>
          <a:blip r:embed="rId1"/>
          <a:stretch>
            <a:fillRect/>
          </a:stretch>
        </p:blipFill>
        <p:spPr>
          <a:xfrm>
            <a:off x="608330" y="2239010"/>
            <a:ext cx="7360920" cy="3088005"/>
          </a:xfrm>
          <a:prstGeom prst="rect">
            <a:avLst/>
          </a:prstGeom>
        </p:spPr>
      </p:pic>
      <p:sp>
        <p:nvSpPr>
          <p:cNvPr id="7" name="文本框 6"/>
          <p:cNvSpPr txBox="1"/>
          <p:nvPr/>
        </p:nvSpPr>
        <p:spPr>
          <a:xfrm>
            <a:off x="8463280" y="2239010"/>
            <a:ext cx="2794000" cy="3415030"/>
          </a:xfrm>
          <a:prstGeom prst="rect">
            <a:avLst/>
          </a:prstGeom>
          <a:noFill/>
        </p:spPr>
        <p:txBody>
          <a:bodyPr wrap="square" rtlCol="0">
            <a:spAutoFit/>
          </a:bodyPr>
          <a:p>
            <a:pPr>
              <a:lnSpc>
                <a:spcPct val="200000"/>
              </a:lnSpc>
            </a:pPr>
            <a:r>
              <a:rPr lang="zh-CN" altLang="en-US"/>
              <a:t>单质是由多个相同构成的分子累成的。</a:t>
            </a:r>
            <a:endParaRPr lang="zh-CN" altLang="en-US"/>
          </a:p>
          <a:p>
            <a:pPr>
              <a:lnSpc>
                <a:spcPct val="200000"/>
              </a:lnSpc>
            </a:pPr>
            <a:endParaRPr lang="zh-CN" altLang="en-US"/>
          </a:p>
          <a:p>
            <a:pPr>
              <a:lnSpc>
                <a:spcPct val="200000"/>
              </a:lnSpc>
            </a:pPr>
            <a:r>
              <a:rPr lang="zh-CN" altLang="en-US"/>
              <a:t>分子组成部分中稳定的原子团叫官能团（基团），如氨基等。</a:t>
            </a:r>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光的吸收</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内容占位符 3"/>
          <p:cNvPicPr>
            <a:picLocks noChangeAspect="1"/>
          </p:cNvPicPr>
          <p:nvPr>
            <p:ph idx="1"/>
          </p:nvPr>
        </p:nvPicPr>
        <p:blipFill>
          <a:blip r:embed="rId1"/>
          <a:stretch>
            <a:fillRect/>
          </a:stretch>
        </p:blipFill>
        <p:spPr>
          <a:xfrm>
            <a:off x="690245" y="1598295"/>
            <a:ext cx="7833360" cy="3965575"/>
          </a:xfrm>
          <a:prstGeom prst="rect">
            <a:avLst/>
          </a:prstGeom>
        </p:spPr>
      </p:pic>
      <p:sp>
        <p:nvSpPr>
          <p:cNvPr id="5" name="文本框 4"/>
          <p:cNvSpPr txBox="1"/>
          <p:nvPr/>
        </p:nvSpPr>
        <p:spPr>
          <a:xfrm>
            <a:off x="9097645" y="3244850"/>
            <a:ext cx="2194560" cy="922020"/>
          </a:xfrm>
          <a:prstGeom prst="rect">
            <a:avLst/>
          </a:prstGeom>
          <a:noFill/>
        </p:spPr>
        <p:txBody>
          <a:bodyPr wrap="square" rtlCol="0">
            <a:spAutoFit/>
          </a:bodyPr>
          <a:p>
            <a:r>
              <a:rPr lang="zh-CN" altLang="en-US"/>
              <a:t>血红蛋白的分子式</a:t>
            </a:r>
            <a:endParaRPr lang="zh-CN" altLang="en-US"/>
          </a:p>
          <a:p>
            <a:endParaRPr lang="zh-CN" altLang="en-US"/>
          </a:p>
          <a:p>
            <a:r>
              <a:rPr lang="zh-CN" altLang="en-US"/>
              <a:t>官能团（基团）</a:t>
            </a:r>
            <a:endParaRPr lang="zh-CN" altLang="en-US"/>
          </a:p>
        </p:txBody>
      </p:sp>
      <p:sp>
        <p:nvSpPr>
          <p:cNvPr id="6" name="矩形 5"/>
          <p:cNvSpPr/>
          <p:nvPr/>
        </p:nvSpPr>
        <p:spPr>
          <a:xfrm>
            <a:off x="7168515" y="1681480"/>
            <a:ext cx="578485" cy="38290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矩形 6"/>
          <p:cNvSpPr/>
          <p:nvPr/>
        </p:nvSpPr>
        <p:spPr>
          <a:xfrm>
            <a:off x="6168390" y="4956175"/>
            <a:ext cx="578485" cy="38290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44830" y="1356995"/>
            <a:ext cx="8089265" cy="4309745"/>
          </a:xfrm>
          <a:prstGeom prst="rect">
            <a:avLst/>
          </a:prstGeom>
        </p:spPr>
      </p:pic>
      <p:sp>
        <p:nvSpPr>
          <p:cNvPr id="3" name="标题 1"/>
          <p:cNvSpPr>
            <a:spLocks noGrp="1"/>
          </p:cNvSpPr>
          <p:nvPr/>
        </p:nvSpPr>
        <p:spPr>
          <a:xfrm>
            <a:off x="608400" y="39885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sym typeface="+mn-ea"/>
              </a:rPr>
              <a:t>光的吸收</a:t>
            </a:r>
            <a:endParaRPr lang="zh-CN">
              <a:sym typeface="+mn-ea"/>
            </a:endParaRPr>
          </a:p>
        </p:txBody>
      </p:sp>
      <p:sp>
        <p:nvSpPr>
          <p:cNvPr id="4" name="文本框 3"/>
          <p:cNvSpPr txBox="1"/>
          <p:nvPr/>
        </p:nvSpPr>
        <p:spPr>
          <a:xfrm>
            <a:off x="8901430" y="1919605"/>
            <a:ext cx="2855595" cy="4246245"/>
          </a:xfrm>
          <a:prstGeom prst="rect">
            <a:avLst/>
          </a:prstGeom>
          <a:noFill/>
        </p:spPr>
        <p:txBody>
          <a:bodyPr wrap="square" rtlCol="0">
            <a:spAutoFit/>
          </a:bodyPr>
          <a:p>
            <a:pPr>
              <a:lnSpc>
                <a:spcPct val="150000"/>
              </a:lnSpc>
            </a:pPr>
            <a:r>
              <a:rPr lang="zh-CN" altLang="en-US"/>
              <a:t>基团本身存在着振动，包括</a:t>
            </a:r>
            <a:r>
              <a:rPr lang="zh-CN" altLang="en-US">
                <a:solidFill>
                  <a:srgbClr val="FF0000"/>
                </a:solidFill>
              </a:rPr>
              <a:t>伸缩振动</a:t>
            </a:r>
            <a:r>
              <a:rPr lang="zh-CN" altLang="en-US"/>
              <a:t>和</a:t>
            </a:r>
            <a:r>
              <a:rPr lang="zh-CN" altLang="en-US">
                <a:solidFill>
                  <a:srgbClr val="FF0000"/>
                </a:solidFill>
              </a:rPr>
              <a:t>变形振动</a:t>
            </a:r>
            <a:r>
              <a:rPr lang="zh-CN" altLang="en-US"/>
              <a:t>。</a:t>
            </a:r>
            <a:endParaRPr lang="zh-CN" altLang="en-US"/>
          </a:p>
          <a:p>
            <a:pPr>
              <a:lnSpc>
                <a:spcPct val="150000"/>
              </a:lnSpc>
            </a:pPr>
            <a:endParaRPr lang="zh-CN" altLang="en-US"/>
          </a:p>
          <a:p>
            <a:pPr>
              <a:lnSpc>
                <a:spcPct val="150000"/>
              </a:lnSpc>
            </a:pPr>
            <a:r>
              <a:rPr lang="zh-CN" altLang="en-US"/>
              <a:t>本身存在的振动是一种自然存在振动，它的频率叫</a:t>
            </a:r>
            <a:r>
              <a:rPr lang="zh-CN" altLang="en-US">
                <a:solidFill>
                  <a:srgbClr val="FF0000"/>
                </a:solidFill>
              </a:rPr>
              <a:t>基频</a:t>
            </a:r>
            <a:r>
              <a:rPr lang="zh-CN" altLang="en-US">
                <a:solidFill>
                  <a:schemeClr val="tx1"/>
                </a:solidFill>
              </a:rPr>
              <a:t>。</a:t>
            </a:r>
            <a:endParaRPr lang="zh-CN" altLang="en-US">
              <a:solidFill>
                <a:schemeClr val="tx1"/>
              </a:solidFill>
            </a:endParaRPr>
          </a:p>
          <a:p>
            <a:pPr>
              <a:lnSpc>
                <a:spcPct val="150000"/>
              </a:lnSpc>
            </a:pPr>
            <a:endParaRPr lang="zh-CN" altLang="en-US">
              <a:solidFill>
                <a:schemeClr val="tx1"/>
              </a:solidFill>
            </a:endParaRPr>
          </a:p>
          <a:p>
            <a:pPr>
              <a:lnSpc>
                <a:spcPct val="150000"/>
              </a:lnSpc>
            </a:pPr>
            <a:endParaRPr lang="zh-CN" altLang="en-US">
              <a:solidFill>
                <a:schemeClr val="tx1"/>
              </a:solidFill>
            </a:endParaRPr>
          </a:p>
          <a:p>
            <a:pPr>
              <a:lnSpc>
                <a:spcPct val="150000"/>
              </a:lnSpc>
            </a:pPr>
            <a:endParaRPr lang="zh-CN" altLang="en-US">
              <a:solidFill>
                <a:schemeClr val="tx1"/>
              </a:solidFill>
            </a:endParaRPr>
          </a:p>
          <a:p>
            <a:pPr>
              <a:lnSpc>
                <a:spcPct val="150000"/>
              </a:lnSpc>
            </a:pPr>
            <a:endParaRPr lang="zh-CN" altLang="en-US">
              <a:solidFill>
                <a:schemeClr val="tx1"/>
              </a:solidFill>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52145" y="2346325"/>
            <a:ext cx="4596130" cy="2448560"/>
          </a:xfrm>
          <a:prstGeom prst="rect">
            <a:avLst/>
          </a:prstGeom>
        </p:spPr>
      </p:pic>
      <p:sp>
        <p:nvSpPr>
          <p:cNvPr id="3" name="标题 1"/>
          <p:cNvSpPr>
            <a:spLocks noGrp="1"/>
          </p:cNvSpPr>
          <p:nvPr/>
        </p:nvSpPr>
        <p:spPr>
          <a:xfrm>
            <a:off x="608400" y="39885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sym typeface="+mn-ea"/>
              </a:rPr>
              <a:t>光的吸收</a:t>
            </a:r>
            <a:endParaRPr lang="zh-CN">
              <a:sym typeface="+mn-ea"/>
            </a:endParaRPr>
          </a:p>
        </p:txBody>
      </p:sp>
      <p:sp>
        <p:nvSpPr>
          <p:cNvPr id="4" name="文本框 3"/>
          <p:cNvSpPr txBox="1"/>
          <p:nvPr/>
        </p:nvSpPr>
        <p:spPr>
          <a:xfrm>
            <a:off x="5609590" y="2256790"/>
            <a:ext cx="6118860" cy="2584450"/>
          </a:xfrm>
          <a:prstGeom prst="rect">
            <a:avLst/>
          </a:prstGeom>
          <a:noFill/>
        </p:spPr>
        <p:txBody>
          <a:bodyPr wrap="square" rtlCol="0">
            <a:spAutoFit/>
          </a:bodyPr>
          <a:p>
            <a:pPr>
              <a:lnSpc>
                <a:spcPct val="150000"/>
              </a:lnSpc>
            </a:pPr>
            <a:r>
              <a:rPr lang="zh-CN" altLang="en-US">
                <a:solidFill>
                  <a:schemeClr val="tx1"/>
                </a:solidFill>
              </a:rPr>
              <a:t>前提：基团能够吸收光</a:t>
            </a:r>
            <a:endParaRPr lang="zh-CN" altLang="en-US">
              <a:solidFill>
                <a:schemeClr val="tx1"/>
              </a:solidFill>
            </a:endParaRPr>
          </a:p>
          <a:p>
            <a:pPr>
              <a:lnSpc>
                <a:spcPct val="150000"/>
              </a:lnSpc>
            </a:pPr>
            <a:endParaRPr lang="zh-CN" altLang="en-US">
              <a:solidFill>
                <a:schemeClr val="tx1"/>
              </a:solidFill>
            </a:endParaRPr>
          </a:p>
          <a:p>
            <a:pPr>
              <a:lnSpc>
                <a:spcPct val="150000"/>
              </a:lnSpc>
            </a:pPr>
            <a:r>
              <a:rPr lang="zh-CN" altLang="en-US">
                <a:solidFill>
                  <a:schemeClr val="tx1"/>
                </a:solidFill>
              </a:rPr>
              <a:t>吸收光的条件：</a:t>
            </a:r>
            <a:r>
              <a:rPr lang="zh-CN" altLang="en-US">
                <a:solidFill>
                  <a:srgbClr val="FF0000"/>
                </a:solidFill>
              </a:rPr>
              <a:t>光的频率</a:t>
            </a:r>
            <a:r>
              <a:rPr lang="zh-CN" altLang="en-US">
                <a:solidFill>
                  <a:schemeClr val="tx1"/>
                </a:solidFill>
              </a:rPr>
              <a:t>是基团的</a:t>
            </a:r>
            <a:r>
              <a:rPr lang="zh-CN" altLang="en-US">
                <a:solidFill>
                  <a:srgbClr val="FF0000"/>
                </a:solidFill>
              </a:rPr>
              <a:t>倍频</a:t>
            </a:r>
            <a:r>
              <a:rPr lang="zh-CN" altLang="en-US">
                <a:solidFill>
                  <a:schemeClr val="tx1"/>
                </a:solidFill>
              </a:rPr>
              <a:t>和</a:t>
            </a:r>
            <a:r>
              <a:rPr lang="zh-CN" altLang="en-US">
                <a:solidFill>
                  <a:srgbClr val="FF0000"/>
                </a:solidFill>
              </a:rPr>
              <a:t>合频</a:t>
            </a:r>
            <a:endParaRPr lang="zh-CN" altLang="en-US">
              <a:solidFill>
                <a:srgbClr val="FF0000"/>
              </a:solidFill>
            </a:endParaRPr>
          </a:p>
          <a:p>
            <a:pPr>
              <a:lnSpc>
                <a:spcPct val="150000"/>
              </a:lnSpc>
            </a:pPr>
            <a:endParaRPr lang="zh-CN" altLang="en-US">
              <a:solidFill>
                <a:srgbClr val="FF0000"/>
              </a:solidFill>
            </a:endParaRPr>
          </a:p>
          <a:p>
            <a:pPr>
              <a:lnSpc>
                <a:spcPct val="150000"/>
              </a:lnSpc>
            </a:pPr>
            <a:r>
              <a:rPr lang="zh-CN" altLang="en-US">
                <a:solidFill>
                  <a:schemeClr val="tx1"/>
                </a:solidFill>
              </a:rPr>
              <a:t>当基团吸收光后会发生能级跃迁，有低能量变为高能量，震荡幅度增加。</a:t>
            </a:r>
            <a:endParaRPr lang="zh-CN" altLang="en-US">
              <a:solidFill>
                <a:schemeClr val="tx1"/>
              </a:solidFill>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内容占位符 8"/>
          <p:cNvPicPr>
            <a:picLocks noChangeAspect="1"/>
          </p:cNvPicPr>
          <p:nvPr>
            <p:ph idx="1"/>
          </p:nvPr>
        </p:nvPicPr>
        <p:blipFill>
          <a:blip r:embed="rId1"/>
          <a:stretch>
            <a:fillRect/>
          </a:stretch>
        </p:blipFill>
        <p:spPr>
          <a:xfrm>
            <a:off x="464185" y="1840865"/>
            <a:ext cx="8043545" cy="3822700"/>
          </a:xfrm>
          <a:prstGeom prst="rect">
            <a:avLst/>
          </a:prstGeom>
        </p:spPr>
      </p:pic>
      <p:sp>
        <p:nvSpPr>
          <p:cNvPr id="10" name="文本框 9"/>
          <p:cNvSpPr txBox="1"/>
          <p:nvPr/>
        </p:nvSpPr>
        <p:spPr>
          <a:xfrm>
            <a:off x="8673465" y="3015615"/>
            <a:ext cx="1891030" cy="1198880"/>
          </a:xfrm>
          <a:prstGeom prst="rect">
            <a:avLst/>
          </a:prstGeom>
          <a:noFill/>
        </p:spPr>
        <p:txBody>
          <a:bodyPr wrap="square" rtlCol="0">
            <a:spAutoFit/>
          </a:bodyPr>
          <a:p>
            <a:r>
              <a:rPr lang="zh-CN" altLang="en-US" sz="2400"/>
              <a:t>频率与波数</a:t>
            </a:r>
            <a:endParaRPr lang="zh-CN" altLang="en-US" sz="2400"/>
          </a:p>
          <a:p>
            <a:endParaRPr lang="zh-CN" altLang="en-US" sz="2400"/>
          </a:p>
          <a:p>
            <a:r>
              <a:rPr lang="zh-CN" altLang="en-US" sz="2400"/>
              <a:t>频率与波长</a:t>
            </a:r>
            <a:endParaRPr lang="zh-CN" altLang="en-US" sz="2400"/>
          </a:p>
        </p:txBody>
      </p:sp>
      <p:sp>
        <p:nvSpPr>
          <p:cNvPr id="13" name="标题 1"/>
          <p:cNvSpPr>
            <a:spLocks noGrp="1"/>
          </p:cNvSpPr>
          <p:nvPr/>
        </p:nvSpPr>
        <p:spPr>
          <a:xfrm>
            <a:off x="608400" y="39885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sym typeface="+mn-ea"/>
              </a:rPr>
              <a:t>光的吸收（光的频率）</a:t>
            </a:r>
            <a:endParaRPr lang="zh-CN">
              <a:sym typeface="+mn-ea"/>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98850"/>
            <a:ext cx="10969200" cy="705600"/>
          </a:xfrm>
        </p:spPr>
        <p:txBody>
          <a:bodyPr/>
          <a:p>
            <a:r>
              <a:rPr lang="zh-CN">
                <a:sym typeface="+mn-ea"/>
              </a:rPr>
              <a:t>光的吸收（基团的倍频与合频）</a:t>
            </a:r>
            <a:endParaRPr lang="zh-CN">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490345"/>
            <a:ext cx="10968990" cy="4759325"/>
          </a:xfrm>
        </p:spPr>
        <p:txBody>
          <a:bodyPr/>
          <a:p>
            <a:r>
              <a:rPr lang="zh-CN" altLang="en-US"/>
              <a:t>倍频和合频的理解：能级跃迁的级别</a:t>
            </a:r>
            <a:endParaRPr lang="zh-CN" altLang="en-US"/>
          </a:p>
          <a:p>
            <a:endParaRPr lang="zh-CN" altLang="en-US"/>
          </a:p>
          <a:p>
            <a:r>
              <a:rPr lang="zh-CN" altLang="en-US"/>
              <a:t>一倍频、二倍频、三倍频：</a:t>
            </a:r>
            <a:endParaRPr lang="zh-CN" altLang="en-US"/>
          </a:p>
          <a:p>
            <a:pPr lvl="1"/>
            <a:r>
              <a:rPr lang="zh-CN" altLang="en-US" sz="1600"/>
              <a:t>倍数</a:t>
            </a:r>
            <a:endParaRPr lang="zh-CN" altLang="en-US" sz="1600"/>
          </a:p>
          <a:p>
            <a:pPr lvl="1"/>
            <a:r>
              <a:rPr lang="zh-CN" altLang="en-US"/>
              <a:t>三倍频的跃迁很少，几乎观测不到？</a:t>
            </a:r>
            <a:endParaRPr lang="zh-CN" altLang="en-US"/>
          </a:p>
          <a:p>
            <a:pPr lvl="1"/>
            <a:endParaRPr lang="zh-CN" altLang="en-US"/>
          </a:p>
          <a:p>
            <a:pPr lvl="0"/>
            <a:r>
              <a:rPr lang="zh-CN" altLang="en-US"/>
              <a:t>合频：复数类基团的跃迁</a:t>
            </a:r>
            <a:endParaRPr lang="zh-CN" altLang="en-US"/>
          </a:p>
          <a:p>
            <a:pPr lvl="1"/>
            <a:r>
              <a:rPr lang="zh-CN" altLang="en-US"/>
              <a:t>基本符合加法原则</a:t>
            </a:r>
            <a:endParaRPr lang="zh-CN" altLang="en-US"/>
          </a:p>
        </p:txBody>
      </p:sp>
      <p:pic>
        <p:nvPicPr>
          <p:cNvPr id="9" name="图片 8"/>
          <p:cNvPicPr>
            <a:picLocks noChangeAspect="1"/>
          </p:cNvPicPr>
          <p:nvPr/>
        </p:nvPicPr>
        <p:blipFill>
          <a:blip r:embed="rId1"/>
          <a:stretch>
            <a:fillRect/>
          </a:stretch>
        </p:blipFill>
        <p:spPr>
          <a:xfrm>
            <a:off x="6256020" y="1545590"/>
            <a:ext cx="5840730" cy="392493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commondata" val="eyJoZGlkIjoiODZkZDFlNzk3ZmNhZGE1MGNjOTQzMzRkZDU2OGI3ZDQ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3039</Words>
  <Application>WPS 演示</Application>
  <PresentationFormat>宽屏</PresentationFormat>
  <Paragraphs>302</Paragraphs>
  <Slides>29</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vt:lpstr>
      <vt:lpstr>宋体</vt:lpstr>
      <vt:lpstr>Wingdings</vt:lpstr>
      <vt:lpstr>Wingdings</vt:lpstr>
      <vt:lpstr>Times New Roman</vt:lpstr>
      <vt:lpstr>等线</vt:lpstr>
      <vt:lpstr>微软雅黑</vt:lpstr>
      <vt:lpstr>Arial Unicode MS</vt:lpstr>
      <vt:lpstr>Calibri</vt:lpstr>
      <vt:lpstr>黑体</vt:lpstr>
      <vt:lpstr>WPS</vt:lpstr>
      <vt:lpstr>第二周fNIRS学习汇报</vt:lpstr>
      <vt:lpstr>学习内容</vt:lpstr>
      <vt:lpstr>近红外光谱分析</vt:lpstr>
      <vt:lpstr>光的吸收</vt:lpstr>
      <vt:lpstr>光的吸收</vt:lpstr>
      <vt:lpstr>PowerPoint 演示文稿</vt:lpstr>
      <vt:lpstr>PowerPoint 演示文稿</vt:lpstr>
      <vt:lpstr>PowerPoint 演示文稿</vt:lpstr>
      <vt:lpstr>光的吸收（基团的倍频与合频）</vt:lpstr>
      <vt:lpstr>光的吸收（血红蛋白的倍频与合频）</vt:lpstr>
      <vt:lpstr>光的吸收（光与物质的相互作用）</vt:lpstr>
      <vt:lpstr>PowerPoint 演示文稿</vt:lpstr>
      <vt:lpstr>光谱分析与fNIRS联系与区别</vt:lpstr>
      <vt:lpstr>设备安装</vt:lpstr>
      <vt:lpstr>PowerPoint 演示文稿</vt:lpstr>
      <vt:lpstr>设备使用</vt:lpstr>
      <vt:lpstr>fNIRS VFT范式临床检查规范操作与判读</vt:lpstr>
      <vt:lpstr>fNIRS VFT范式临床检查规范操作与判读</vt:lpstr>
      <vt:lpstr>fNIRS VFT范式临床检查规范操作与判读</vt:lpstr>
      <vt:lpstr>fNIRS VFT范式临床检查规范操作与判读</vt:lpstr>
      <vt:lpstr>fNIRS VFT范式临床检查规范操作与判读</vt:lpstr>
      <vt:lpstr>fNIRS VFT范式临床检查规范操作与判读</vt:lpstr>
      <vt:lpstr>fNIRS VFT范式临床检查规范操作与判读</vt:lpstr>
      <vt:lpstr>fNIRS VFT范式临床检查规范操作与判读</vt:lpstr>
      <vt:lpstr>fNIRS VFT范式临床检查规范操作与判读</vt:lpstr>
      <vt:lpstr>fNIRS设备使用常见问题</vt:lpstr>
      <vt:lpstr>fNIRS补充细节</vt:lpstr>
      <vt:lpstr>fNIRS补充细节</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周斌</cp:lastModifiedBy>
  <cp:revision>322</cp:revision>
  <dcterms:created xsi:type="dcterms:W3CDTF">2019-06-19T02:08:00Z</dcterms:created>
  <dcterms:modified xsi:type="dcterms:W3CDTF">2024-05-08T09:01:41Z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55D6952806A34D3C812E2D55841EF24E_11</vt:lpwstr>
  </property>
</Properties>
</file>